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41"/>
  </p:notesMasterIdLst>
  <p:handoutMasterIdLst>
    <p:handoutMasterId r:id="rId42"/>
  </p:handoutMasterIdLst>
  <p:sldIdLst>
    <p:sldId id="532" r:id="rId2"/>
    <p:sldId id="2147477456" r:id="rId3"/>
    <p:sldId id="2147477453" r:id="rId4"/>
    <p:sldId id="2142532663" r:id="rId5"/>
    <p:sldId id="594" r:id="rId6"/>
    <p:sldId id="2142532647" r:id="rId7"/>
    <p:sldId id="597" r:id="rId8"/>
    <p:sldId id="2147477455" r:id="rId9"/>
    <p:sldId id="2147477457" r:id="rId10"/>
    <p:sldId id="2147477458" r:id="rId11"/>
    <p:sldId id="2142532669" r:id="rId12"/>
    <p:sldId id="2147477460" r:id="rId13"/>
    <p:sldId id="2147477461" r:id="rId14"/>
    <p:sldId id="2147477462" r:id="rId15"/>
    <p:sldId id="587" r:id="rId16"/>
    <p:sldId id="2147477475" r:id="rId17"/>
    <p:sldId id="2147477478" r:id="rId18"/>
    <p:sldId id="2147477479" r:id="rId19"/>
    <p:sldId id="2147477476" r:id="rId20"/>
    <p:sldId id="2147477477" r:id="rId21"/>
    <p:sldId id="2147477480" r:id="rId22"/>
    <p:sldId id="2147477463" r:id="rId23"/>
    <p:sldId id="2147477481" r:id="rId24"/>
    <p:sldId id="2147477482" r:id="rId25"/>
    <p:sldId id="2147477483" r:id="rId26"/>
    <p:sldId id="2147477485" r:id="rId27"/>
    <p:sldId id="357" r:id="rId28"/>
    <p:sldId id="2147477486" r:id="rId29"/>
    <p:sldId id="2147477488" r:id="rId30"/>
    <p:sldId id="2147477490" r:id="rId31"/>
    <p:sldId id="2147477491" r:id="rId32"/>
    <p:sldId id="2147477493" r:id="rId33"/>
    <p:sldId id="2147477494" r:id="rId34"/>
    <p:sldId id="2147477495" r:id="rId35"/>
    <p:sldId id="2147477496" r:id="rId36"/>
    <p:sldId id="579" r:id="rId37"/>
    <p:sldId id="2147477459" r:id="rId38"/>
    <p:sldId id="2147477497" r:id="rId39"/>
    <p:sldId id="5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7C710F-D9C9-B647-8614-8726B68E85F1}" name="Jhony Habbouche" initials="JH" userId="S::jhabbouche@asphaltinstitute.org::d8650d13-9f23-4ebe-b445-6a36c56b50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092" autoAdjust="0"/>
  </p:normalViewPr>
  <p:slideViewPr>
    <p:cSldViewPr snapToGrid="0">
      <p:cViewPr varScale="1">
        <p:scale>
          <a:sx n="50" d="100"/>
          <a:sy n="50" d="100"/>
        </p:scale>
        <p:origin x="728" y="36"/>
      </p:cViewPr>
      <p:guideLst/>
    </p:cSldViewPr>
  </p:slideViewPr>
  <p:notesTextViewPr>
    <p:cViewPr>
      <p:scale>
        <a:sx n="3" d="2"/>
        <a:sy n="3" d="2"/>
      </p:scale>
      <p:origin x="0" y="0"/>
    </p:cViewPr>
  </p:notesTextViewPr>
  <p:notesViewPr>
    <p:cSldViewPr snapToGrid="0">
      <p:cViewPr varScale="1">
        <p:scale>
          <a:sx n="87" d="100"/>
          <a:sy n="87" d="100"/>
        </p:scale>
        <p:origin x="376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EA70BE-30E5-42B5-818F-073402EF7F40}" type="doc">
      <dgm:prSet loTypeId="urn:microsoft.com/office/officeart/2005/8/layout/cycle8" loCatId="cycle" qsTypeId="urn:microsoft.com/office/officeart/2005/8/quickstyle/3d2" qsCatId="3D" csTypeId="urn:microsoft.com/office/officeart/2005/8/colors/colorful1" csCatId="colorful" phldr="1"/>
      <dgm:spPr/>
    </dgm:pt>
    <dgm:pt modelId="{EDD79156-C25B-4E67-BD60-F866E231C85C}">
      <dgm:prSet phldrT="[Text]" custT="1"/>
      <dgm:spPr/>
      <dgm:t>
        <a:bodyPr/>
        <a:lstStyle/>
        <a:p>
          <a:r>
            <a:rPr lang="en-US" sz="2000" b="1">
              <a:latin typeface="Arial" panose="020B0604020202020204" pitchFamily="34" charset="0"/>
              <a:cs typeface="Arial" panose="020B0604020202020204" pitchFamily="34" charset="0"/>
            </a:rPr>
            <a:t>Asphalt Promotion</a:t>
          </a:r>
          <a:endParaRPr lang="en-US" sz="2000" b="1" dirty="0"/>
        </a:p>
      </dgm:t>
    </dgm:pt>
    <dgm:pt modelId="{ABB09D83-50E1-4652-8676-D7BE42BBA340}" type="parTrans" cxnId="{065F7972-ED58-4E4C-A022-676A2A8344EA}">
      <dgm:prSet/>
      <dgm:spPr/>
      <dgm:t>
        <a:bodyPr/>
        <a:lstStyle/>
        <a:p>
          <a:endParaRPr lang="en-US" sz="2000" b="1">
            <a:solidFill>
              <a:schemeClr val="tx1"/>
            </a:solidFill>
          </a:endParaRPr>
        </a:p>
      </dgm:t>
    </dgm:pt>
    <dgm:pt modelId="{CB982652-F467-4689-8E29-65AFE6232EA3}" type="sibTrans" cxnId="{065F7972-ED58-4E4C-A022-676A2A8344EA}">
      <dgm:prSet/>
      <dgm:spPr/>
      <dgm:t>
        <a:bodyPr/>
        <a:lstStyle/>
        <a:p>
          <a:endParaRPr lang="en-US" sz="2000" b="1">
            <a:solidFill>
              <a:schemeClr val="tx1"/>
            </a:solidFill>
          </a:endParaRPr>
        </a:p>
      </dgm:t>
    </dgm:pt>
    <dgm:pt modelId="{FD3E8D1D-1C3A-4CE6-89AA-793D1154D665}">
      <dgm:prSet phldrT="[Text]" custT="1"/>
      <dgm:spPr/>
      <dgm:t>
        <a:bodyPr/>
        <a:lstStyle/>
        <a:p>
          <a:r>
            <a:rPr lang="en-US" sz="2000" b="1" dirty="0">
              <a:latin typeface="Arial" panose="020B0604020202020204" pitchFamily="34" charset="0"/>
              <a:cs typeface="Arial" panose="020B0604020202020204" pitchFamily="34" charset="0"/>
            </a:rPr>
            <a:t>Health, Safety, and Environ-mental Oversight </a:t>
          </a:r>
          <a:endParaRPr lang="en-US" sz="2000" b="1" dirty="0"/>
        </a:p>
      </dgm:t>
    </dgm:pt>
    <dgm:pt modelId="{D6CDB114-90B3-48E9-BADD-F6C0B95770B8}" type="parTrans" cxnId="{5760DD1F-B30E-430E-BFE8-A558AFFDD94F}">
      <dgm:prSet/>
      <dgm:spPr/>
      <dgm:t>
        <a:bodyPr/>
        <a:lstStyle/>
        <a:p>
          <a:endParaRPr lang="en-US" sz="2000" b="1">
            <a:solidFill>
              <a:schemeClr val="tx1"/>
            </a:solidFill>
          </a:endParaRPr>
        </a:p>
      </dgm:t>
    </dgm:pt>
    <dgm:pt modelId="{C824F02E-148C-4FC9-89DF-56A71738E2A2}" type="sibTrans" cxnId="{5760DD1F-B30E-430E-BFE8-A558AFFDD94F}">
      <dgm:prSet/>
      <dgm:spPr/>
      <dgm:t>
        <a:bodyPr/>
        <a:lstStyle/>
        <a:p>
          <a:endParaRPr lang="en-US" sz="2000" b="1">
            <a:solidFill>
              <a:schemeClr val="tx1"/>
            </a:solidFill>
          </a:endParaRPr>
        </a:p>
      </dgm:t>
    </dgm:pt>
    <dgm:pt modelId="{EA61D1F5-FB87-47DC-A4F7-C27CC0A515D0}">
      <dgm:prSet phldrT="[Text]" custT="1"/>
      <dgm:spPr/>
      <dgm:t>
        <a:bodyPr/>
        <a:lstStyle/>
        <a:p>
          <a:r>
            <a:rPr lang="en-US" sz="2000" b="1" dirty="0">
              <a:latin typeface="Arial" panose="020B0604020202020204" pitchFamily="34" charset="0"/>
              <a:cs typeface="Arial" panose="020B0604020202020204" pitchFamily="34" charset="0"/>
            </a:rPr>
            <a:t>Technical Leadership</a:t>
          </a:r>
          <a:endParaRPr lang="en-US" sz="2000" b="1" dirty="0"/>
        </a:p>
      </dgm:t>
    </dgm:pt>
    <dgm:pt modelId="{DCCAFE04-F857-4892-90CF-13DEF4A3237B}" type="parTrans" cxnId="{C7019EAF-DFFC-4F63-B330-26564989A924}">
      <dgm:prSet/>
      <dgm:spPr/>
      <dgm:t>
        <a:bodyPr/>
        <a:lstStyle/>
        <a:p>
          <a:endParaRPr lang="en-US" sz="2000" b="1">
            <a:solidFill>
              <a:schemeClr val="tx1"/>
            </a:solidFill>
          </a:endParaRPr>
        </a:p>
      </dgm:t>
    </dgm:pt>
    <dgm:pt modelId="{A1FD2AD3-0F0B-4351-9735-E69E8B677160}" type="sibTrans" cxnId="{C7019EAF-DFFC-4F63-B330-26564989A924}">
      <dgm:prSet/>
      <dgm:spPr/>
      <dgm:t>
        <a:bodyPr/>
        <a:lstStyle/>
        <a:p>
          <a:endParaRPr lang="en-US" sz="2000" b="1">
            <a:solidFill>
              <a:schemeClr val="tx1"/>
            </a:solidFill>
          </a:endParaRPr>
        </a:p>
      </dgm:t>
    </dgm:pt>
    <dgm:pt modelId="{666DF411-663D-47BF-87E7-AA07AE4E5957}">
      <dgm:prSet phldrT="[Text]" custT="1"/>
      <dgm:spPr/>
      <dgm:t>
        <a:bodyPr/>
        <a:lstStyle/>
        <a:p>
          <a:r>
            <a:rPr lang="en-US" sz="2000" b="1" dirty="0">
              <a:latin typeface="Arial" panose="020B0604020202020204" pitchFamily="34" charset="0"/>
              <a:cs typeface="Arial" panose="020B0604020202020204" pitchFamily="34" charset="0"/>
            </a:rPr>
            <a:t>Educational Expertise</a:t>
          </a:r>
        </a:p>
      </dgm:t>
    </dgm:pt>
    <dgm:pt modelId="{7F03FE66-F5CB-4856-ACC5-CF631FF54F4C}" type="parTrans" cxnId="{A46803B8-5BD6-4037-B296-20E8575C416A}">
      <dgm:prSet/>
      <dgm:spPr/>
      <dgm:t>
        <a:bodyPr/>
        <a:lstStyle/>
        <a:p>
          <a:endParaRPr lang="en-US" sz="2000" b="1">
            <a:solidFill>
              <a:schemeClr val="tx1"/>
            </a:solidFill>
          </a:endParaRPr>
        </a:p>
      </dgm:t>
    </dgm:pt>
    <dgm:pt modelId="{5771B001-829B-49B5-902A-5F0F87E34423}" type="sibTrans" cxnId="{A46803B8-5BD6-4037-B296-20E8575C416A}">
      <dgm:prSet/>
      <dgm:spPr/>
      <dgm:t>
        <a:bodyPr/>
        <a:lstStyle/>
        <a:p>
          <a:endParaRPr lang="en-US" sz="2000" b="1">
            <a:solidFill>
              <a:schemeClr val="tx1"/>
            </a:solidFill>
          </a:endParaRPr>
        </a:p>
      </dgm:t>
    </dgm:pt>
    <dgm:pt modelId="{5368A1B4-1C94-48EE-A62C-A10D4DB2D021}">
      <dgm:prSet phldrT="[Text]" custT="1"/>
      <dgm:spPr/>
      <dgm:t>
        <a:bodyPr/>
        <a:lstStyle/>
        <a:p>
          <a:r>
            <a:rPr lang="en-US" sz="2000" b="1">
              <a:latin typeface="Arial" panose="020B0604020202020204" pitchFamily="34" charset="0"/>
              <a:cs typeface="Arial" panose="020B0604020202020204" pitchFamily="34" charset="0"/>
            </a:rPr>
            <a:t>Member Connectivity</a:t>
          </a:r>
          <a:endParaRPr lang="en-US" sz="2000" b="1" dirty="0">
            <a:latin typeface="Arial" panose="020B0604020202020204" pitchFamily="34" charset="0"/>
            <a:cs typeface="Arial" panose="020B0604020202020204" pitchFamily="34" charset="0"/>
          </a:endParaRPr>
        </a:p>
      </dgm:t>
    </dgm:pt>
    <dgm:pt modelId="{D5284FFE-D79D-4E08-BCDB-84CF2998AE79}" type="parTrans" cxnId="{31DFA27E-6781-4E09-859F-902A7F3B6ED9}">
      <dgm:prSet/>
      <dgm:spPr/>
      <dgm:t>
        <a:bodyPr/>
        <a:lstStyle/>
        <a:p>
          <a:endParaRPr lang="en-US"/>
        </a:p>
      </dgm:t>
    </dgm:pt>
    <dgm:pt modelId="{2584D5AC-E58C-41C0-A4C9-E77F0F2C8581}" type="sibTrans" cxnId="{31DFA27E-6781-4E09-859F-902A7F3B6ED9}">
      <dgm:prSet/>
      <dgm:spPr/>
      <dgm:t>
        <a:bodyPr/>
        <a:lstStyle/>
        <a:p>
          <a:endParaRPr lang="en-US"/>
        </a:p>
      </dgm:t>
    </dgm:pt>
    <dgm:pt modelId="{B763AE36-9478-43D3-830A-A0E5FE46185B}" type="pres">
      <dgm:prSet presAssocID="{3AEA70BE-30E5-42B5-818F-073402EF7F40}" presName="compositeShape" presStyleCnt="0">
        <dgm:presLayoutVars>
          <dgm:chMax val="7"/>
          <dgm:dir/>
          <dgm:resizeHandles val="exact"/>
        </dgm:presLayoutVars>
      </dgm:prSet>
      <dgm:spPr/>
    </dgm:pt>
    <dgm:pt modelId="{64CC8D07-848E-43E6-9894-A67DD4BF5ED5}" type="pres">
      <dgm:prSet presAssocID="{3AEA70BE-30E5-42B5-818F-073402EF7F40}" presName="wedge1" presStyleLbl="node1" presStyleIdx="0" presStyleCnt="5"/>
      <dgm:spPr/>
    </dgm:pt>
    <dgm:pt modelId="{C26546E5-C241-4204-B2FE-ED11062C0533}" type="pres">
      <dgm:prSet presAssocID="{3AEA70BE-30E5-42B5-818F-073402EF7F40}" presName="dummy1a" presStyleCnt="0"/>
      <dgm:spPr/>
    </dgm:pt>
    <dgm:pt modelId="{E0BCA3E6-ABC9-4B10-8A13-F1D57C46710E}" type="pres">
      <dgm:prSet presAssocID="{3AEA70BE-30E5-42B5-818F-073402EF7F40}" presName="dummy1b" presStyleCnt="0"/>
      <dgm:spPr/>
    </dgm:pt>
    <dgm:pt modelId="{105F0447-BFCE-47FB-84A0-6E6280234DA8}" type="pres">
      <dgm:prSet presAssocID="{3AEA70BE-30E5-42B5-818F-073402EF7F40}" presName="wedge1Tx" presStyleLbl="node1" presStyleIdx="0" presStyleCnt="5">
        <dgm:presLayoutVars>
          <dgm:chMax val="0"/>
          <dgm:chPref val="0"/>
          <dgm:bulletEnabled val="1"/>
        </dgm:presLayoutVars>
      </dgm:prSet>
      <dgm:spPr/>
    </dgm:pt>
    <dgm:pt modelId="{B2E82AF1-36B9-4F6C-8C1D-111C6B712A6A}" type="pres">
      <dgm:prSet presAssocID="{3AEA70BE-30E5-42B5-818F-073402EF7F40}" presName="wedge2" presStyleLbl="node1" presStyleIdx="1" presStyleCnt="5"/>
      <dgm:spPr/>
    </dgm:pt>
    <dgm:pt modelId="{BFCE94D7-AD0B-4F3D-A58A-35279EB5C2AA}" type="pres">
      <dgm:prSet presAssocID="{3AEA70BE-30E5-42B5-818F-073402EF7F40}" presName="dummy2a" presStyleCnt="0"/>
      <dgm:spPr/>
    </dgm:pt>
    <dgm:pt modelId="{11F08826-28ED-4F1E-B425-D0322C1A60EC}" type="pres">
      <dgm:prSet presAssocID="{3AEA70BE-30E5-42B5-818F-073402EF7F40}" presName="dummy2b" presStyleCnt="0"/>
      <dgm:spPr/>
    </dgm:pt>
    <dgm:pt modelId="{A9EBAE58-2F4C-43B6-B475-2B8612501E2E}" type="pres">
      <dgm:prSet presAssocID="{3AEA70BE-30E5-42B5-818F-073402EF7F40}" presName="wedge2Tx" presStyleLbl="node1" presStyleIdx="1" presStyleCnt="5">
        <dgm:presLayoutVars>
          <dgm:chMax val="0"/>
          <dgm:chPref val="0"/>
          <dgm:bulletEnabled val="1"/>
        </dgm:presLayoutVars>
      </dgm:prSet>
      <dgm:spPr/>
    </dgm:pt>
    <dgm:pt modelId="{D6309F7D-6C23-4867-AA50-3EA412BA225B}" type="pres">
      <dgm:prSet presAssocID="{3AEA70BE-30E5-42B5-818F-073402EF7F40}" presName="wedge3" presStyleLbl="node1" presStyleIdx="2" presStyleCnt="5" custScaleX="128425"/>
      <dgm:spPr/>
    </dgm:pt>
    <dgm:pt modelId="{3DF48BE1-534F-49C5-871C-77DFD4550BFE}" type="pres">
      <dgm:prSet presAssocID="{3AEA70BE-30E5-42B5-818F-073402EF7F40}" presName="dummy3a" presStyleCnt="0"/>
      <dgm:spPr/>
    </dgm:pt>
    <dgm:pt modelId="{B35D1683-DE08-42E4-962D-B096CF928BFC}" type="pres">
      <dgm:prSet presAssocID="{3AEA70BE-30E5-42B5-818F-073402EF7F40}" presName="dummy3b" presStyleCnt="0"/>
      <dgm:spPr/>
    </dgm:pt>
    <dgm:pt modelId="{B72CF0D7-CD0A-4A92-9ED7-6E032EBBD234}" type="pres">
      <dgm:prSet presAssocID="{3AEA70BE-30E5-42B5-818F-073402EF7F40}" presName="wedge3Tx" presStyleLbl="node1" presStyleIdx="2" presStyleCnt="5">
        <dgm:presLayoutVars>
          <dgm:chMax val="0"/>
          <dgm:chPref val="0"/>
          <dgm:bulletEnabled val="1"/>
        </dgm:presLayoutVars>
      </dgm:prSet>
      <dgm:spPr/>
    </dgm:pt>
    <dgm:pt modelId="{05151551-BF0F-48FA-AC9E-39891A20D66B}" type="pres">
      <dgm:prSet presAssocID="{3AEA70BE-30E5-42B5-818F-073402EF7F40}" presName="wedge4" presStyleLbl="node1" presStyleIdx="3" presStyleCnt="5"/>
      <dgm:spPr/>
    </dgm:pt>
    <dgm:pt modelId="{23D55B07-32D7-4B22-BD2F-858BF4CB667F}" type="pres">
      <dgm:prSet presAssocID="{3AEA70BE-30E5-42B5-818F-073402EF7F40}" presName="dummy4a" presStyleCnt="0"/>
      <dgm:spPr/>
    </dgm:pt>
    <dgm:pt modelId="{95C622B7-D705-4DE4-BF37-CBE266196439}" type="pres">
      <dgm:prSet presAssocID="{3AEA70BE-30E5-42B5-818F-073402EF7F40}" presName="dummy4b" presStyleCnt="0"/>
      <dgm:spPr/>
    </dgm:pt>
    <dgm:pt modelId="{965CFBF5-2E07-4EB6-85B8-C4A0489FCC22}" type="pres">
      <dgm:prSet presAssocID="{3AEA70BE-30E5-42B5-818F-073402EF7F40}" presName="wedge4Tx" presStyleLbl="node1" presStyleIdx="3" presStyleCnt="5">
        <dgm:presLayoutVars>
          <dgm:chMax val="0"/>
          <dgm:chPref val="0"/>
          <dgm:bulletEnabled val="1"/>
        </dgm:presLayoutVars>
      </dgm:prSet>
      <dgm:spPr/>
    </dgm:pt>
    <dgm:pt modelId="{92A2F028-AD5D-402B-A20A-02C11C9AE90B}" type="pres">
      <dgm:prSet presAssocID="{3AEA70BE-30E5-42B5-818F-073402EF7F40}" presName="wedge5" presStyleLbl="node1" presStyleIdx="4" presStyleCnt="5"/>
      <dgm:spPr/>
    </dgm:pt>
    <dgm:pt modelId="{8BF1F23A-80E7-4A69-9714-C38264436899}" type="pres">
      <dgm:prSet presAssocID="{3AEA70BE-30E5-42B5-818F-073402EF7F40}" presName="dummy5a" presStyleCnt="0"/>
      <dgm:spPr/>
    </dgm:pt>
    <dgm:pt modelId="{47055247-8E6B-4379-AE4E-F6BA1DC3440E}" type="pres">
      <dgm:prSet presAssocID="{3AEA70BE-30E5-42B5-818F-073402EF7F40}" presName="dummy5b" presStyleCnt="0"/>
      <dgm:spPr/>
    </dgm:pt>
    <dgm:pt modelId="{C58498F6-389E-46D0-B93F-4BFC53B694F2}" type="pres">
      <dgm:prSet presAssocID="{3AEA70BE-30E5-42B5-818F-073402EF7F40}" presName="wedge5Tx" presStyleLbl="node1" presStyleIdx="4" presStyleCnt="5">
        <dgm:presLayoutVars>
          <dgm:chMax val="0"/>
          <dgm:chPref val="0"/>
          <dgm:bulletEnabled val="1"/>
        </dgm:presLayoutVars>
      </dgm:prSet>
      <dgm:spPr/>
    </dgm:pt>
    <dgm:pt modelId="{452B61F1-ECCF-4C44-A240-908374AAE281}" type="pres">
      <dgm:prSet presAssocID="{CB982652-F467-4689-8E29-65AFE6232EA3}" presName="arrowWedge1" presStyleLbl="fgSibTrans2D1" presStyleIdx="0" presStyleCnt="5"/>
      <dgm:spPr/>
    </dgm:pt>
    <dgm:pt modelId="{6F2AF6E9-56E2-4662-BF77-D2628DC085BF}" type="pres">
      <dgm:prSet presAssocID="{C824F02E-148C-4FC9-89DF-56A71738E2A2}" presName="arrowWedge2" presStyleLbl="fgSibTrans2D1" presStyleIdx="1" presStyleCnt="5"/>
      <dgm:spPr/>
    </dgm:pt>
    <dgm:pt modelId="{0AA0D268-E32C-48A6-A2A6-C1320B980DF8}" type="pres">
      <dgm:prSet presAssocID="{A1FD2AD3-0F0B-4351-9735-E69E8B677160}" presName="arrowWedge3" presStyleLbl="fgSibTrans2D1" presStyleIdx="2" presStyleCnt="5"/>
      <dgm:spPr/>
    </dgm:pt>
    <dgm:pt modelId="{7CC43D77-4EC1-455B-BBC2-07838FFE7B73}" type="pres">
      <dgm:prSet presAssocID="{5771B001-829B-49B5-902A-5F0F87E34423}" presName="arrowWedge4" presStyleLbl="fgSibTrans2D1" presStyleIdx="3" presStyleCnt="5"/>
      <dgm:spPr>
        <a:xfrm>
          <a:off x="54013" y="322796"/>
          <a:ext cx="5702174" cy="5702174"/>
        </a:xfrm>
        <a:prstGeom prst="circularArrow">
          <a:avLst>
            <a:gd name="adj1" fmla="val 5085"/>
            <a:gd name="adj2" fmla="val 327528"/>
            <a:gd name="adj3" fmla="val 11552519"/>
            <a:gd name="adj4" fmla="val 7559718"/>
            <a:gd name="adj5" fmla="val 5932"/>
          </a:avLst>
        </a:prstGeom>
        <a:ln>
          <a:noFill/>
        </a:ln>
        <a:effectLst>
          <a:outerShdw blurRad="292100" dist="139700" dir="2700000" algn="tl" rotWithShape="0">
            <a:srgbClr val="333333">
              <a:alpha val="65000"/>
            </a:srgbClr>
          </a:outerShdw>
        </a:effectLst>
      </dgm:spPr>
    </dgm:pt>
    <dgm:pt modelId="{7143A364-D2FA-41E0-8965-8086296DA95A}" type="pres">
      <dgm:prSet presAssocID="{2584D5AC-E58C-41C0-A4C9-E77F0F2C8581}" presName="arrowWedge5" presStyleLbl="fgSibTrans2D1" presStyleIdx="4" presStyleCnt="5"/>
      <dgm:spPr/>
    </dgm:pt>
  </dgm:ptLst>
  <dgm:cxnLst>
    <dgm:cxn modelId="{5760DD1F-B30E-430E-BFE8-A558AFFDD94F}" srcId="{3AEA70BE-30E5-42B5-818F-073402EF7F40}" destId="{FD3E8D1D-1C3A-4CE6-89AA-793D1154D665}" srcOrd="1" destOrd="0" parTransId="{D6CDB114-90B3-48E9-BADD-F6C0B95770B8}" sibTransId="{C824F02E-148C-4FC9-89DF-56A71738E2A2}"/>
    <dgm:cxn modelId="{545ECF22-BA8A-4D5E-9F73-4D8A44109A29}" type="presOf" srcId="{666DF411-663D-47BF-87E7-AA07AE4E5957}" destId="{05151551-BF0F-48FA-AC9E-39891A20D66B}" srcOrd="0" destOrd="0" presId="urn:microsoft.com/office/officeart/2005/8/layout/cycle8"/>
    <dgm:cxn modelId="{5FCE9F46-EA75-4548-A196-41B461F09FDC}" type="presOf" srcId="{FD3E8D1D-1C3A-4CE6-89AA-793D1154D665}" destId="{B2E82AF1-36B9-4F6C-8C1D-111C6B712A6A}" srcOrd="0" destOrd="0" presId="urn:microsoft.com/office/officeart/2005/8/layout/cycle8"/>
    <dgm:cxn modelId="{9D1B2D4A-3602-4ED3-919D-8FECB7E4F6BD}" type="presOf" srcId="{EA61D1F5-FB87-47DC-A4F7-C27CC0A515D0}" destId="{B72CF0D7-CD0A-4A92-9ED7-6E032EBBD234}" srcOrd="1" destOrd="0" presId="urn:microsoft.com/office/officeart/2005/8/layout/cycle8"/>
    <dgm:cxn modelId="{EC661470-C059-4B0D-9746-4128028F921F}" type="presOf" srcId="{666DF411-663D-47BF-87E7-AA07AE4E5957}" destId="{965CFBF5-2E07-4EB6-85B8-C4A0489FCC22}" srcOrd="1" destOrd="0" presId="urn:microsoft.com/office/officeart/2005/8/layout/cycle8"/>
    <dgm:cxn modelId="{065F7972-ED58-4E4C-A022-676A2A8344EA}" srcId="{3AEA70BE-30E5-42B5-818F-073402EF7F40}" destId="{EDD79156-C25B-4E67-BD60-F866E231C85C}" srcOrd="0" destOrd="0" parTransId="{ABB09D83-50E1-4652-8676-D7BE42BBA340}" sibTransId="{CB982652-F467-4689-8E29-65AFE6232EA3}"/>
    <dgm:cxn modelId="{31DFA27E-6781-4E09-859F-902A7F3B6ED9}" srcId="{3AEA70BE-30E5-42B5-818F-073402EF7F40}" destId="{5368A1B4-1C94-48EE-A62C-A10D4DB2D021}" srcOrd="4" destOrd="0" parTransId="{D5284FFE-D79D-4E08-BCDB-84CF2998AE79}" sibTransId="{2584D5AC-E58C-41C0-A4C9-E77F0F2C8581}"/>
    <dgm:cxn modelId="{596B27AA-920D-4D3F-902D-D991851E06CF}" type="presOf" srcId="{3AEA70BE-30E5-42B5-818F-073402EF7F40}" destId="{B763AE36-9478-43D3-830A-A0E5FE46185B}" srcOrd="0" destOrd="0" presId="urn:microsoft.com/office/officeart/2005/8/layout/cycle8"/>
    <dgm:cxn modelId="{048317AC-D4C0-4ED1-B0BC-85A21E72453F}" type="presOf" srcId="{EDD79156-C25B-4E67-BD60-F866E231C85C}" destId="{105F0447-BFCE-47FB-84A0-6E6280234DA8}" srcOrd="1" destOrd="0" presId="urn:microsoft.com/office/officeart/2005/8/layout/cycle8"/>
    <dgm:cxn modelId="{C7019EAF-DFFC-4F63-B330-26564989A924}" srcId="{3AEA70BE-30E5-42B5-818F-073402EF7F40}" destId="{EA61D1F5-FB87-47DC-A4F7-C27CC0A515D0}" srcOrd="2" destOrd="0" parTransId="{DCCAFE04-F857-4892-90CF-13DEF4A3237B}" sibTransId="{A1FD2AD3-0F0B-4351-9735-E69E8B677160}"/>
    <dgm:cxn modelId="{43C484B3-BB91-4617-A2D4-D26C79D88C5C}" type="presOf" srcId="{FD3E8D1D-1C3A-4CE6-89AA-793D1154D665}" destId="{A9EBAE58-2F4C-43B6-B475-2B8612501E2E}" srcOrd="1" destOrd="0" presId="urn:microsoft.com/office/officeart/2005/8/layout/cycle8"/>
    <dgm:cxn modelId="{95F953B7-64DD-4F29-AB7E-81F4653A2928}" type="presOf" srcId="{5368A1B4-1C94-48EE-A62C-A10D4DB2D021}" destId="{92A2F028-AD5D-402B-A20A-02C11C9AE90B}" srcOrd="0" destOrd="0" presId="urn:microsoft.com/office/officeart/2005/8/layout/cycle8"/>
    <dgm:cxn modelId="{A46803B8-5BD6-4037-B296-20E8575C416A}" srcId="{3AEA70BE-30E5-42B5-818F-073402EF7F40}" destId="{666DF411-663D-47BF-87E7-AA07AE4E5957}" srcOrd="3" destOrd="0" parTransId="{7F03FE66-F5CB-4856-ACC5-CF631FF54F4C}" sibTransId="{5771B001-829B-49B5-902A-5F0F87E34423}"/>
    <dgm:cxn modelId="{813C82CD-C324-472C-AF06-48651ED5C58F}" type="presOf" srcId="{EA61D1F5-FB87-47DC-A4F7-C27CC0A515D0}" destId="{D6309F7D-6C23-4867-AA50-3EA412BA225B}" srcOrd="0" destOrd="0" presId="urn:microsoft.com/office/officeart/2005/8/layout/cycle8"/>
    <dgm:cxn modelId="{0D5E2DEA-4CE4-4197-98C4-7C340DA7D448}" type="presOf" srcId="{EDD79156-C25B-4E67-BD60-F866E231C85C}" destId="{64CC8D07-848E-43E6-9894-A67DD4BF5ED5}" srcOrd="0" destOrd="0" presId="urn:microsoft.com/office/officeart/2005/8/layout/cycle8"/>
    <dgm:cxn modelId="{8C1D18F0-40EB-4D7B-AB99-7B30D118C958}" type="presOf" srcId="{5368A1B4-1C94-48EE-A62C-A10D4DB2D021}" destId="{C58498F6-389E-46D0-B93F-4BFC53B694F2}" srcOrd="1" destOrd="0" presId="urn:microsoft.com/office/officeart/2005/8/layout/cycle8"/>
    <dgm:cxn modelId="{E785D030-150A-4638-BE86-76D1C4797D76}" type="presParOf" srcId="{B763AE36-9478-43D3-830A-A0E5FE46185B}" destId="{64CC8D07-848E-43E6-9894-A67DD4BF5ED5}" srcOrd="0" destOrd="0" presId="urn:microsoft.com/office/officeart/2005/8/layout/cycle8"/>
    <dgm:cxn modelId="{BCCC73FD-9025-4469-BB1B-630CB2285D93}" type="presParOf" srcId="{B763AE36-9478-43D3-830A-A0E5FE46185B}" destId="{C26546E5-C241-4204-B2FE-ED11062C0533}" srcOrd="1" destOrd="0" presId="urn:microsoft.com/office/officeart/2005/8/layout/cycle8"/>
    <dgm:cxn modelId="{EFE23B65-0EF1-4141-BF07-2D5B1BCD47CC}" type="presParOf" srcId="{B763AE36-9478-43D3-830A-A0E5FE46185B}" destId="{E0BCA3E6-ABC9-4B10-8A13-F1D57C46710E}" srcOrd="2" destOrd="0" presId="urn:microsoft.com/office/officeart/2005/8/layout/cycle8"/>
    <dgm:cxn modelId="{EDA85D2A-9195-41E1-A08F-2DC43B3A4FCA}" type="presParOf" srcId="{B763AE36-9478-43D3-830A-A0E5FE46185B}" destId="{105F0447-BFCE-47FB-84A0-6E6280234DA8}" srcOrd="3" destOrd="0" presId="urn:microsoft.com/office/officeart/2005/8/layout/cycle8"/>
    <dgm:cxn modelId="{3BD064FB-3F11-4443-99B7-6AA5656B372E}" type="presParOf" srcId="{B763AE36-9478-43D3-830A-A0E5FE46185B}" destId="{B2E82AF1-36B9-4F6C-8C1D-111C6B712A6A}" srcOrd="4" destOrd="0" presId="urn:microsoft.com/office/officeart/2005/8/layout/cycle8"/>
    <dgm:cxn modelId="{31EFD420-D288-4F94-9534-E60E3D563E35}" type="presParOf" srcId="{B763AE36-9478-43D3-830A-A0E5FE46185B}" destId="{BFCE94D7-AD0B-4F3D-A58A-35279EB5C2AA}" srcOrd="5" destOrd="0" presId="urn:microsoft.com/office/officeart/2005/8/layout/cycle8"/>
    <dgm:cxn modelId="{F79EF2F8-A60B-43A5-B356-C8565297C4F4}" type="presParOf" srcId="{B763AE36-9478-43D3-830A-A0E5FE46185B}" destId="{11F08826-28ED-4F1E-B425-D0322C1A60EC}" srcOrd="6" destOrd="0" presId="urn:microsoft.com/office/officeart/2005/8/layout/cycle8"/>
    <dgm:cxn modelId="{17A8FD61-46BC-4F44-9C15-73478BBC331A}" type="presParOf" srcId="{B763AE36-9478-43D3-830A-A0E5FE46185B}" destId="{A9EBAE58-2F4C-43B6-B475-2B8612501E2E}" srcOrd="7" destOrd="0" presId="urn:microsoft.com/office/officeart/2005/8/layout/cycle8"/>
    <dgm:cxn modelId="{6564F7E4-36BF-4F1A-B217-7C9D89DF7883}" type="presParOf" srcId="{B763AE36-9478-43D3-830A-A0E5FE46185B}" destId="{D6309F7D-6C23-4867-AA50-3EA412BA225B}" srcOrd="8" destOrd="0" presId="urn:microsoft.com/office/officeart/2005/8/layout/cycle8"/>
    <dgm:cxn modelId="{CE4131B8-BBFC-45AF-A4F0-E166C81DB234}" type="presParOf" srcId="{B763AE36-9478-43D3-830A-A0E5FE46185B}" destId="{3DF48BE1-534F-49C5-871C-77DFD4550BFE}" srcOrd="9" destOrd="0" presId="urn:microsoft.com/office/officeart/2005/8/layout/cycle8"/>
    <dgm:cxn modelId="{135BF327-3CBA-4FFB-A902-19FA53AE0D56}" type="presParOf" srcId="{B763AE36-9478-43D3-830A-A0E5FE46185B}" destId="{B35D1683-DE08-42E4-962D-B096CF928BFC}" srcOrd="10" destOrd="0" presId="urn:microsoft.com/office/officeart/2005/8/layout/cycle8"/>
    <dgm:cxn modelId="{F7BF4F59-900F-480D-8E13-53049FEAA4AC}" type="presParOf" srcId="{B763AE36-9478-43D3-830A-A0E5FE46185B}" destId="{B72CF0D7-CD0A-4A92-9ED7-6E032EBBD234}" srcOrd="11" destOrd="0" presId="urn:microsoft.com/office/officeart/2005/8/layout/cycle8"/>
    <dgm:cxn modelId="{13A67B1C-5F15-4E3E-A9FC-50CB74DFD3BB}" type="presParOf" srcId="{B763AE36-9478-43D3-830A-A0E5FE46185B}" destId="{05151551-BF0F-48FA-AC9E-39891A20D66B}" srcOrd="12" destOrd="0" presId="urn:microsoft.com/office/officeart/2005/8/layout/cycle8"/>
    <dgm:cxn modelId="{5F817521-D329-4571-B1FD-3A3DC42A9737}" type="presParOf" srcId="{B763AE36-9478-43D3-830A-A0E5FE46185B}" destId="{23D55B07-32D7-4B22-BD2F-858BF4CB667F}" srcOrd="13" destOrd="0" presId="urn:microsoft.com/office/officeart/2005/8/layout/cycle8"/>
    <dgm:cxn modelId="{538F2523-C995-49B5-8822-F2E97F1BE983}" type="presParOf" srcId="{B763AE36-9478-43D3-830A-A0E5FE46185B}" destId="{95C622B7-D705-4DE4-BF37-CBE266196439}" srcOrd="14" destOrd="0" presId="urn:microsoft.com/office/officeart/2005/8/layout/cycle8"/>
    <dgm:cxn modelId="{512EDFA7-24D3-43E7-A4FF-48F5E9D10D6D}" type="presParOf" srcId="{B763AE36-9478-43D3-830A-A0E5FE46185B}" destId="{965CFBF5-2E07-4EB6-85B8-C4A0489FCC22}" srcOrd="15" destOrd="0" presId="urn:microsoft.com/office/officeart/2005/8/layout/cycle8"/>
    <dgm:cxn modelId="{47A5417B-4820-4392-9BDF-660B69426CBB}" type="presParOf" srcId="{B763AE36-9478-43D3-830A-A0E5FE46185B}" destId="{92A2F028-AD5D-402B-A20A-02C11C9AE90B}" srcOrd="16" destOrd="0" presId="urn:microsoft.com/office/officeart/2005/8/layout/cycle8"/>
    <dgm:cxn modelId="{C3E1C092-C17A-4D6A-916B-3E0C12C55191}" type="presParOf" srcId="{B763AE36-9478-43D3-830A-A0E5FE46185B}" destId="{8BF1F23A-80E7-4A69-9714-C38264436899}" srcOrd="17" destOrd="0" presId="urn:microsoft.com/office/officeart/2005/8/layout/cycle8"/>
    <dgm:cxn modelId="{C448BC38-F981-4CEB-8912-21AC6DAF3986}" type="presParOf" srcId="{B763AE36-9478-43D3-830A-A0E5FE46185B}" destId="{47055247-8E6B-4379-AE4E-F6BA1DC3440E}" srcOrd="18" destOrd="0" presId="urn:microsoft.com/office/officeart/2005/8/layout/cycle8"/>
    <dgm:cxn modelId="{E18B31BE-F773-4249-B99C-4033B2F19B20}" type="presParOf" srcId="{B763AE36-9478-43D3-830A-A0E5FE46185B}" destId="{C58498F6-389E-46D0-B93F-4BFC53B694F2}" srcOrd="19" destOrd="0" presId="urn:microsoft.com/office/officeart/2005/8/layout/cycle8"/>
    <dgm:cxn modelId="{9CF049BF-A3C0-4BAD-BA46-B473043725F9}" type="presParOf" srcId="{B763AE36-9478-43D3-830A-A0E5FE46185B}" destId="{452B61F1-ECCF-4C44-A240-908374AAE281}" srcOrd="20" destOrd="0" presId="urn:microsoft.com/office/officeart/2005/8/layout/cycle8"/>
    <dgm:cxn modelId="{FD422345-5B92-4E35-9689-09224157EF16}" type="presParOf" srcId="{B763AE36-9478-43D3-830A-A0E5FE46185B}" destId="{6F2AF6E9-56E2-4662-BF77-D2628DC085BF}" srcOrd="21" destOrd="0" presId="urn:microsoft.com/office/officeart/2005/8/layout/cycle8"/>
    <dgm:cxn modelId="{2C27A9EA-6DEB-4ABC-9F8F-E3F3ADCEA90E}" type="presParOf" srcId="{B763AE36-9478-43D3-830A-A0E5FE46185B}" destId="{0AA0D268-E32C-48A6-A2A6-C1320B980DF8}" srcOrd="22" destOrd="0" presId="urn:microsoft.com/office/officeart/2005/8/layout/cycle8"/>
    <dgm:cxn modelId="{4E604BDA-9F25-4058-BF87-E1EF94C4B221}" type="presParOf" srcId="{B763AE36-9478-43D3-830A-A0E5FE46185B}" destId="{7CC43D77-4EC1-455B-BBC2-07838FFE7B73}" srcOrd="23" destOrd="0" presId="urn:microsoft.com/office/officeart/2005/8/layout/cycle8"/>
    <dgm:cxn modelId="{EA273BF1-091C-4FBB-B84F-F9B79B0EEB7B}" type="presParOf" srcId="{B763AE36-9478-43D3-830A-A0E5FE46185B}" destId="{7143A364-D2FA-41E0-8965-8086296DA95A}" srcOrd="2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ED2633-D5CA-41AC-B2CF-2FFF108BBD4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703098BA-3F34-4465-97DF-BD78C7CA85C6}">
      <dgm:prSet phldrT="[Text]" custT="1"/>
      <dgm:spPr/>
      <dgm:t>
        <a:bodyPr/>
        <a:lstStyle/>
        <a:p>
          <a:r>
            <a:rPr lang="en-US" sz="2400" b="1" dirty="0">
              <a:latin typeface="Arial" panose="020B0604020202020204" pitchFamily="34" charset="0"/>
              <a:cs typeface="Arial" panose="020B0604020202020204" pitchFamily="34" charset="0"/>
            </a:rPr>
            <a:t>Increasing complexity of infrastructure systems</a:t>
          </a:r>
        </a:p>
      </dgm:t>
    </dgm:pt>
    <dgm:pt modelId="{5E0A3E87-A662-427A-9DFF-46ABB9598925}" type="parTrans" cxnId="{CD573725-0CD8-4668-A169-F5CF1E49C04C}">
      <dgm:prSet/>
      <dgm:spPr/>
      <dgm:t>
        <a:bodyPr/>
        <a:lstStyle/>
        <a:p>
          <a:endParaRPr lang="en-US" sz="2800">
            <a:latin typeface="Arial" panose="020B0604020202020204" pitchFamily="34" charset="0"/>
            <a:cs typeface="Arial" panose="020B0604020202020204" pitchFamily="34" charset="0"/>
          </a:endParaRPr>
        </a:p>
      </dgm:t>
    </dgm:pt>
    <dgm:pt modelId="{66027F3C-5D3F-4399-B78A-3DF152E890BA}" type="sibTrans" cxnId="{CD573725-0CD8-4668-A169-F5CF1E49C04C}">
      <dgm:prSet custT="1"/>
      <dgm:spPr/>
      <dgm:t>
        <a:bodyPr/>
        <a:lstStyle/>
        <a:p>
          <a:endParaRPr lang="en-US" sz="2000">
            <a:latin typeface="Arial" panose="020B0604020202020204" pitchFamily="34" charset="0"/>
            <a:cs typeface="Arial" panose="020B0604020202020204" pitchFamily="34" charset="0"/>
          </a:endParaRPr>
        </a:p>
      </dgm:t>
    </dgm:pt>
    <dgm:pt modelId="{74C6A555-283A-4367-8D50-C1DE45F2F3AC}">
      <dgm:prSet phldrT="[Text]" custT="1"/>
      <dgm:spPr/>
      <dgm:t>
        <a:bodyPr/>
        <a:lstStyle/>
        <a:p>
          <a:r>
            <a:rPr lang="en-US" sz="2400" b="1" dirty="0">
              <a:latin typeface="Arial" panose="020B0604020202020204" pitchFamily="34" charset="0"/>
              <a:cs typeface="Arial" panose="020B0604020202020204" pitchFamily="34" charset="0"/>
            </a:rPr>
            <a:t>Need for data-driven decision making</a:t>
          </a:r>
        </a:p>
      </dgm:t>
    </dgm:pt>
    <dgm:pt modelId="{033FD084-EEFA-4C1A-9194-0A5C530B3C7E}" type="parTrans" cxnId="{0389E740-5C09-4637-B30E-FCD4E5D7BC63}">
      <dgm:prSet/>
      <dgm:spPr/>
      <dgm:t>
        <a:bodyPr/>
        <a:lstStyle/>
        <a:p>
          <a:endParaRPr lang="en-US" sz="2800">
            <a:latin typeface="Arial" panose="020B0604020202020204" pitchFamily="34" charset="0"/>
            <a:cs typeface="Arial" panose="020B0604020202020204" pitchFamily="34" charset="0"/>
          </a:endParaRPr>
        </a:p>
      </dgm:t>
    </dgm:pt>
    <dgm:pt modelId="{03748D94-5C1F-4389-ADA4-13790076BAA5}" type="sibTrans" cxnId="{0389E740-5C09-4637-B30E-FCD4E5D7BC63}">
      <dgm:prSet custT="1"/>
      <dgm:spPr/>
      <dgm:t>
        <a:bodyPr/>
        <a:lstStyle/>
        <a:p>
          <a:endParaRPr lang="en-US" sz="2000">
            <a:latin typeface="Arial" panose="020B0604020202020204" pitchFamily="34" charset="0"/>
            <a:cs typeface="Arial" panose="020B0604020202020204" pitchFamily="34" charset="0"/>
          </a:endParaRPr>
        </a:p>
      </dgm:t>
    </dgm:pt>
    <dgm:pt modelId="{C3BFBFDA-EC43-4CC3-9A11-4D6482BE68D2}">
      <dgm:prSet phldrT="[Text]" custT="1"/>
      <dgm:spPr/>
      <dgm:t>
        <a:bodyPr/>
        <a:lstStyle/>
        <a:p>
          <a:r>
            <a:rPr lang="en-US" sz="2400" b="1" dirty="0">
              <a:latin typeface="Arial" panose="020B0604020202020204" pitchFamily="34" charset="0"/>
              <a:cs typeface="Arial" panose="020B0604020202020204" pitchFamily="34" charset="0"/>
            </a:rPr>
            <a:t>Enhance safety, efficiency, and sustainability</a:t>
          </a:r>
        </a:p>
      </dgm:t>
    </dgm:pt>
    <dgm:pt modelId="{E9CD9DF8-0F2E-4A7E-94CC-05BE00771502}" type="parTrans" cxnId="{56E12D8A-66A8-493B-BBF0-629C917B0B56}">
      <dgm:prSet/>
      <dgm:spPr/>
      <dgm:t>
        <a:bodyPr/>
        <a:lstStyle/>
        <a:p>
          <a:endParaRPr lang="en-US" sz="2800">
            <a:latin typeface="Arial" panose="020B0604020202020204" pitchFamily="34" charset="0"/>
            <a:cs typeface="Arial" panose="020B0604020202020204" pitchFamily="34" charset="0"/>
          </a:endParaRPr>
        </a:p>
      </dgm:t>
    </dgm:pt>
    <dgm:pt modelId="{89F86909-DE83-4F15-B96D-5AAF6F2B5CDC}" type="sibTrans" cxnId="{56E12D8A-66A8-493B-BBF0-629C917B0B56}">
      <dgm:prSet custT="1"/>
      <dgm:spPr/>
      <dgm:t>
        <a:bodyPr/>
        <a:lstStyle/>
        <a:p>
          <a:endParaRPr lang="en-US" sz="2000">
            <a:latin typeface="Arial" panose="020B0604020202020204" pitchFamily="34" charset="0"/>
            <a:cs typeface="Arial" panose="020B0604020202020204" pitchFamily="34" charset="0"/>
          </a:endParaRPr>
        </a:p>
      </dgm:t>
    </dgm:pt>
    <dgm:pt modelId="{353AC8A3-1A41-4F7B-9472-ADAF5DC02D53}">
      <dgm:prSet phldrT="[Text]" custT="1"/>
      <dgm:spPr/>
      <dgm:t>
        <a:bodyPr/>
        <a:lstStyle/>
        <a:p>
          <a:r>
            <a:rPr lang="en-US" sz="2400" b="1" dirty="0">
              <a:latin typeface="Arial" panose="020B0604020202020204" pitchFamily="34" charset="0"/>
              <a:cs typeface="Arial" panose="020B0604020202020204" pitchFamily="34" charset="0"/>
            </a:rPr>
            <a:t>Real-time insights from large datasets</a:t>
          </a:r>
        </a:p>
      </dgm:t>
    </dgm:pt>
    <dgm:pt modelId="{743E2B71-0574-4174-8A8C-93DC31F36BB0}" type="parTrans" cxnId="{12426E38-B9D6-4894-9EB4-C198C08E86CE}">
      <dgm:prSet/>
      <dgm:spPr/>
      <dgm:t>
        <a:bodyPr/>
        <a:lstStyle/>
        <a:p>
          <a:endParaRPr lang="en-US" sz="2800">
            <a:latin typeface="Arial" panose="020B0604020202020204" pitchFamily="34" charset="0"/>
            <a:cs typeface="Arial" panose="020B0604020202020204" pitchFamily="34" charset="0"/>
          </a:endParaRPr>
        </a:p>
      </dgm:t>
    </dgm:pt>
    <dgm:pt modelId="{02AD222D-1335-4DD8-B8E4-DEFD2D1D7684}" type="sibTrans" cxnId="{12426E38-B9D6-4894-9EB4-C198C08E86CE}">
      <dgm:prSet custT="1"/>
      <dgm:spPr/>
      <dgm:t>
        <a:bodyPr/>
        <a:lstStyle/>
        <a:p>
          <a:endParaRPr lang="en-US" sz="2000">
            <a:latin typeface="Arial" panose="020B0604020202020204" pitchFamily="34" charset="0"/>
            <a:cs typeface="Arial" panose="020B0604020202020204" pitchFamily="34" charset="0"/>
          </a:endParaRPr>
        </a:p>
      </dgm:t>
    </dgm:pt>
    <dgm:pt modelId="{863E8099-846E-4577-85D2-6A5F27183DDD}" type="pres">
      <dgm:prSet presAssocID="{5AED2633-D5CA-41AC-B2CF-2FFF108BBD48}" presName="Name0" presStyleCnt="0">
        <dgm:presLayoutVars>
          <dgm:dir/>
          <dgm:resizeHandles val="exact"/>
        </dgm:presLayoutVars>
      </dgm:prSet>
      <dgm:spPr/>
    </dgm:pt>
    <dgm:pt modelId="{C245EDE2-6EB6-43FA-A38B-00FDAE5C198A}" type="pres">
      <dgm:prSet presAssocID="{703098BA-3F34-4465-97DF-BD78C7CA85C6}" presName="node" presStyleLbl="node1" presStyleIdx="0" presStyleCnt="4" custScaleX="99648" custScaleY="166080" custRadScaleRad="226113" custRadScaleInc="-152554">
        <dgm:presLayoutVars>
          <dgm:bulletEnabled val="1"/>
        </dgm:presLayoutVars>
      </dgm:prSet>
      <dgm:spPr/>
    </dgm:pt>
    <dgm:pt modelId="{6D0213BD-7E1E-4B01-AD71-4E8A7F482276}" type="pres">
      <dgm:prSet presAssocID="{66027F3C-5D3F-4399-B78A-3DF152E890BA}" presName="sibTrans" presStyleLbl="sibTrans2D1" presStyleIdx="0" presStyleCnt="4" custScaleX="255769" custLinFactY="-55411" custLinFactNeighborX="0" custLinFactNeighborY="-100000"/>
      <dgm:spPr/>
    </dgm:pt>
    <dgm:pt modelId="{B69B9E32-E953-4E3E-B342-3C45298E5CBA}" type="pres">
      <dgm:prSet presAssocID="{66027F3C-5D3F-4399-B78A-3DF152E890BA}" presName="connectorText" presStyleLbl="sibTrans2D1" presStyleIdx="0" presStyleCnt="4"/>
      <dgm:spPr/>
    </dgm:pt>
    <dgm:pt modelId="{79BD3D49-6040-41D6-A504-9D410773EB3B}" type="pres">
      <dgm:prSet presAssocID="{74C6A555-283A-4367-8D50-C1DE45F2F3AC}" presName="node" presStyleLbl="node1" presStyleIdx="1" presStyleCnt="4" custScaleX="99648" custScaleY="166080" custRadScaleRad="240537" custRadScaleInc="-54615">
        <dgm:presLayoutVars>
          <dgm:bulletEnabled val="1"/>
        </dgm:presLayoutVars>
      </dgm:prSet>
      <dgm:spPr/>
    </dgm:pt>
    <dgm:pt modelId="{5CB1EEC7-C2CB-4594-9BBC-C62B9722C485}" type="pres">
      <dgm:prSet presAssocID="{03748D94-5C1F-4389-ADA4-13790076BAA5}" presName="sibTrans" presStyleLbl="sibTrans2D1" presStyleIdx="1" presStyleCnt="4"/>
      <dgm:spPr/>
    </dgm:pt>
    <dgm:pt modelId="{D7EBDE79-2A78-4198-8BC1-F746EEB5FE77}" type="pres">
      <dgm:prSet presAssocID="{03748D94-5C1F-4389-ADA4-13790076BAA5}" presName="connectorText" presStyleLbl="sibTrans2D1" presStyleIdx="1" presStyleCnt="4"/>
      <dgm:spPr/>
    </dgm:pt>
    <dgm:pt modelId="{C56398C8-CF3A-45D1-A9FD-EED0BAAA7CB2}" type="pres">
      <dgm:prSet presAssocID="{C3BFBFDA-EC43-4CC3-9A11-4D6482BE68D2}" presName="node" presStyleLbl="node1" presStyleIdx="2" presStyleCnt="4" custScaleX="99648" custScaleY="166080" custRadScaleRad="234045" custRadScaleInc="-154315">
        <dgm:presLayoutVars>
          <dgm:bulletEnabled val="1"/>
        </dgm:presLayoutVars>
      </dgm:prSet>
      <dgm:spPr/>
    </dgm:pt>
    <dgm:pt modelId="{0A91D3A9-43DD-438B-A6FD-863D78C92C69}" type="pres">
      <dgm:prSet presAssocID="{89F86909-DE83-4F15-B96D-5AAF6F2B5CDC}" presName="sibTrans" presStyleLbl="sibTrans2D1" presStyleIdx="2" presStyleCnt="4" custScaleX="255769" custLinFactY="81926" custLinFactNeighborX="0" custLinFactNeighborY="100000"/>
      <dgm:spPr/>
    </dgm:pt>
    <dgm:pt modelId="{8B1AEAA3-5776-4279-AB62-3A09EA00697D}" type="pres">
      <dgm:prSet presAssocID="{89F86909-DE83-4F15-B96D-5AAF6F2B5CDC}" presName="connectorText" presStyleLbl="sibTrans2D1" presStyleIdx="2" presStyleCnt="4"/>
      <dgm:spPr/>
    </dgm:pt>
    <dgm:pt modelId="{FECE00AC-D614-48D6-A06C-D75DDC1E6846}" type="pres">
      <dgm:prSet presAssocID="{353AC8A3-1A41-4F7B-9472-ADAF5DC02D53}" presName="node" presStyleLbl="node1" presStyleIdx="3" presStyleCnt="4" custScaleX="99648" custScaleY="166080" custRadScaleRad="233602" custRadScaleInc="-56068">
        <dgm:presLayoutVars>
          <dgm:bulletEnabled val="1"/>
        </dgm:presLayoutVars>
      </dgm:prSet>
      <dgm:spPr/>
    </dgm:pt>
    <dgm:pt modelId="{2F4F171B-EF1C-4E60-9606-0EBCD66D0B13}" type="pres">
      <dgm:prSet presAssocID="{02AD222D-1335-4DD8-B8E4-DEFD2D1D7684}" presName="sibTrans" presStyleLbl="sibTrans2D1" presStyleIdx="3" presStyleCnt="4"/>
      <dgm:spPr/>
    </dgm:pt>
    <dgm:pt modelId="{C3BC0C75-0497-43F1-A6C5-9177E63D62DD}" type="pres">
      <dgm:prSet presAssocID="{02AD222D-1335-4DD8-B8E4-DEFD2D1D7684}" presName="connectorText" presStyleLbl="sibTrans2D1" presStyleIdx="3" presStyleCnt="4"/>
      <dgm:spPr/>
    </dgm:pt>
  </dgm:ptLst>
  <dgm:cxnLst>
    <dgm:cxn modelId="{AC644504-C31F-4287-A766-D154C0F94A0C}" type="presOf" srcId="{74C6A555-283A-4367-8D50-C1DE45F2F3AC}" destId="{79BD3D49-6040-41D6-A504-9D410773EB3B}" srcOrd="0" destOrd="0" presId="urn:microsoft.com/office/officeart/2005/8/layout/cycle7"/>
    <dgm:cxn modelId="{61B9AC06-E724-4FF9-AF9D-F3080ED230EB}" type="presOf" srcId="{02AD222D-1335-4DD8-B8E4-DEFD2D1D7684}" destId="{C3BC0C75-0497-43F1-A6C5-9177E63D62DD}" srcOrd="1" destOrd="0" presId="urn:microsoft.com/office/officeart/2005/8/layout/cycle7"/>
    <dgm:cxn modelId="{7EF4E10A-DA5B-41B5-B002-B311DEE9EF9F}" type="presOf" srcId="{89F86909-DE83-4F15-B96D-5AAF6F2B5CDC}" destId="{0A91D3A9-43DD-438B-A6FD-863D78C92C69}" srcOrd="0" destOrd="0" presId="urn:microsoft.com/office/officeart/2005/8/layout/cycle7"/>
    <dgm:cxn modelId="{35ABA71A-427D-43F6-A8B5-E65A4ED6863D}" type="presOf" srcId="{02AD222D-1335-4DD8-B8E4-DEFD2D1D7684}" destId="{2F4F171B-EF1C-4E60-9606-0EBCD66D0B13}" srcOrd="0" destOrd="0" presId="urn:microsoft.com/office/officeart/2005/8/layout/cycle7"/>
    <dgm:cxn modelId="{CD573725-0CD8-4668-A169-F5CF1E49C04C}" srcId="{5AED2633-D5CA-41AC-B2CF-2FFF108BBD48}" destId="{703098BA-3F34-4465-97DF-BD78C7CA85C6}" srcOrd="0" destOrd="0" parTransId="{5E0A3E87-A662-427A-9DFF-46ABB9598925}" sibTransId="{66027F3C-5D3F-4399-B78A-3DF152E890BA}"/>
    <dgm:cxn modelId="{1C20B234-B9F9-43C2-BD43-7C1FE037A805}" type="presOf" srcId="{353AC8A3-1A41-4F7B-9472-ADAF5DC02D53}" destId="{FECE00AC-D614-48D6-A06C-D75DDC1E6846}" srcOrd="0" destOrd="0" presId="urn:microsoft.com/office/officeart/2005/8/layout/cycle7"/>
    <dgm:cxn modelId="{12426E38-B9D6-4894-9EB4-C198C08E86CE}" srcId="{5AED2633-D5CA-41AC-B2CF-2FFF108BBD48}" destId="{353AC8A3-1A41-4F7B-9472-ADAF5DC02D53}" srcOrd="3" destOrd="0" parTransId="{743E2B71-0574-4174-8A8C-93DC31F36BB0}" sibTransId="{02AD222D-1335-4DD8-B8E4-DEFD2D1D7684}"/>
    <dgm:cxn modelId="{0389E740-5C09-4637-B30E-FCD4E5D7BC63}" srcId="{5AED2633-D5CA-41AC-B2CF-2FFF108BBD48}" destId="{74C6A555-283A-4367-8D50-C1DE45F2F3AC}" srcOrd="1" destOrd="0" parTransId="{033FD084-EEFA-4C1A-9194-0A5C530B3C7E}" sibTransId="{03748D94-5C1F-4389-ADA4-13790076BAA5}"/>
    <dgm:cxn modelId="{FB0A206D-3151-49A5-B549-20C3588D5D96}" type="presOf" srcId="{89F86909-DE83-4F15-B96D-5AAF6F2B5CDC}" destId="{8B1AEAA3-5776-4279-AB62-3A09EA00697D}" srcOrd="1" destOrd="0" presId="urn:microsoft.com/office/officeart/2005/8/layout/cycle7"/>
    <dgm:cxn modelId="{E52F8E77-7D34-44AD-93B6-CC8F4DD43A0D}" type="presOf" srcId="{66027F3C-5D3F-4399-B78A-3DF152E890BA}" destId="{B69B9E32-E953-4E3E-B342-3C45298E5CBA}" srcOrd="1" destOrd="0" presId="urn:microsoft.com/office/officeart/2005/8/layout/cycle7"/>
    <dgm:cxn modelId="{56E12D8A-66A8-493B-BBF0-629C917B0B56}" srcId="{5AED2633-D5CA-41AC-B2CF-2FFF108BBD48}" destId="{C3BFBFDA-EC43-4CC3-9A11-4D6482BE68D2}" srcOrd="2" destOrd="0" parTransId="{E9CD9DF8-0F2E-4A7E-94CC-05BE00771502}" sibTransId="{89F86909-DE83-4F15-B96D-5AAF6F2B5CDC}"/>
    <dgm:cxn modelId="{FD908F8D-9369-470A-9AE4-E417DE21675F}" type="presOf" srcId="{03748D94-5C1F-4389-ADA4-13790076BAA5}" destId="{D7EBDE79-2A78-4198-8BC1-F746EEB5FE77}" srcOrd="1" destOrd="0" presId="urn:microsoft.com/office/officeart/2005/8/layout/cycle7"/>
    <dgm:cxn modelId="{567D959C-4843-46DD-8519-ABA35F4EA307}" type="presOf" srcId="{66027F3C-5D3F-4399-B78A-3DF152E890BA}" destId="{6D0213BD-7E1E-4B01-AD71-4E8A7F482276}" srcOrd="0" destOrd="0" presId="urn:microsoft.com/office/officeart/2005/8/layout/cycle7"/>
    <dgm:cxn modelId="{2C301AA1-10B8-49ED-AA3F-5C1E425CA2D4}" type="presOf" srcId="{03748D94-5C1F-4389-ADA4-13790076BAA5}" destId="{5CB1EEC7-C2CB-4594-9BBC-C62B9722C485}" srcOrd="0" destOrd="0" presId="urn:microsoft.com/office/officeart/2005/8/layout/cycle7"/>
    <dgm:cxn modelId="{4DF5F8BB-E163-48D8-9F45-01FCD81139E1}" type="presOf" srcId="{5AED2633-D5CA-41AC-B2CF-2FFF108BBD48}" destId="{863E8099-846E-4577-85D2-6A5F27183DDD}" srcOrd="0" destOrd="0" presId="urn:microsoft.com/office/officeart/2005/8/layout/cycle7"/>
    <dgm:cxn modelId="{C282C8CB-AEFB-40FD-948F-9B767C126B11}" type="presOf" srcId="{703098BA-3F34-4465-97DF-BD78C7CA85C6}" destId="{C245EDE2-6EB6-43FA-A38B-00FDAE5C198A}" srcOrd="0" destOrd="0" presId="urn:microsoft.com/office/officeart/2005/8/layout/cycle7"/>
    <dgm:cxn modelId="{03E881F5-076D-454C-BDDF-E0EE0A195236}" type="presOf" srcId="{C3BFBFDA-EC43-4CC3-9A11-4D6482BE68D2}" destId="{C56398C8-CF3A-45D1-A9FD-EED0BAAA7CB2}" srcOrd="0" destOrd="0" presId="urn:microsoft.com/office/officeart/2005/8/layout/cycle7"/>
    <dgm:cxn modelId="{2CCBFD89-9092-4552-B378-3F259AF3DB9F}" type="presParOf" srcId="{863E8099-846E-4577-85D2-6A5F27183DDD}" destId="{C245EDE2-6EB6-43FA-A38B-00FDAE5C198A}" srcOrd="0" destOrd="0" presId="urn:microsoft.com/office/officeart/2005/8/layout/cycle7"/>
    <dgm:cxn modelId="{6792E3AB-514A-469D-9721-8F0B3BAB34EA}" type="presParOf" srcId="{863E8099-846E-4577-85D2-6A5F27183DDD}" destId="{6D0213BD-7E1E-4B01-AD71-4E8A7F482276}" srcOrd="1" destOrd="0" presId="urn:microsoft.com/office/officeart/2005/8/layout/cycle7"/>
    <dgm:cxn modelId="{DA7ADD13-E3EF-447E-B27C-6045EBE00877}" type="presParOf" srcId="{6D0213BD-7E1E-4B01-AD71-4E8A7F482276}" destId="{B69B9E32-E953-4E3E-B342-3C45298E5CBA}" srcOrd="0" destOrd="0" presId="urn:microsoft.com/office/officeart/2005/8/layout/cycle7"/>
    <dgm:cxn modelId="{6D177CEF-7279-4004-B841-282F33EDD52B}" type="presParOf" srcId="{863E8099-846E-4577-85D2-6A5F27183DDD}" destId="{79BD3D49-6040-41D6-A504-9D410773EB3B}" srcOrd="2" destOrd="0" presId="urn:microsoft.com/office/officeart/2005/8/layout/cycle7"/>
    <dgm:cxn modelId="{D31DC0CF-79EA-47D9-8D8B-8D0F492673B2}" type="presParOf" srcId="{863E8099-846E-4577-85D2-6A5F27183DDD}" destId="{5CB1EEC7-C2CB-4594-9BBC-C62B9722C485}" srcOrd="3" destOrd="0" presId="urn:microsoft.com/office/officeart/2005/8/layout/cycle7"/>
    <dgm:cxn modelId="{EA740C4D-88E5-4034-8AC6-E7D6683C8997}" type="presParOf" srcId="{5CB1EEC7-C2CB-4594-9BBC-C62B9722C485}" destId="{D7EBDE79-2A78-4198-8BC1-F746EEB5FE77}" srcOrd="0" destOrd="0" presId="urn:microsoft.com/office/officeart/2005/8/layout/cycle7"/>
    <dgm:cxn modelId="{C6C1D125-7ECA-4241-848C-C6D27AD9B754}" type="presParOf" srcId="{863E8099-846E-4577-85D2-6A5F27183DDD}" destId="{C56398C8-CF3A-45D1-A9FD-EED0BAAA7CB2}" srcOrd="4" destOrd="0" presId="urn:microsoft.com/office/officeart/2005/8/layout/cycle7"/>
    <dgm:cxn modelId="{3E91B51A-ACD2-4193-8B6D-216FDDC417BD}" type="presParOf" srcId="{863E8099-846E-4577-85D2-6A5F27183DDD}" destId="{0A91D3A9-43DD-438B-A6FD-863D78C92C69}" srcOrd="5" destOrd="0" presId="urn:microsoft.com/office/officeart/2005/8/layout/cycle7"/>
    <dgm:cxn modelId="{DA5518B9-23ED-4A63-B083-FD7EE5624954}" type="presParOf" srcId="{0A91D3A9-43DD-438B-A6FD-863D78C92C69}" destId="{8B1AEAA3-5776-4279-AB62-3A09EA00697D}" srcOrd="0" destOrd="0" presId="urn:microsoft.com/office/officeart/2005/8/layout/cycle7"/>
    <dgm:cxn modelId="{9966586C-085D-4077-ADC1-808B1FA3C31E}" type="presParOf" srcId="{863E8099-846E-4577-85D2-6A5F27183DDD}" destId="{FECE00AC-D614-48D6-A06C-D75DDC1E6846}" srcOrd="6" destOrd="0" presId="urn:microsoft.com/office/officeart/2005/8/layout/cycle7"/>
    <dgm:cxn modelId="{83932FA6-98BA-4D9C-92D5-C7F33CE353A3}" type="presParOf" srcId="{863E8099-846E-4577-85D2-6A5F27183DDD}" destId="{2F4F171B-EF1C-4E60-9606-0EBCD66D0B13}" srcOrd="7" destOrd="0" presId="urn:microsoft.com/office/officeart/2005/8/layout/cycle7"/>
    <dgm:cxn modelId="{E8E50B18-5685-40E8-BF7B-317426D6F0F3}" type="presParOf" srcId="{2F4F171B-EF1C-4E60-9606-0EBCD66D0B13}" destId="{C3BC0C75-0497-43F1-A6C5-9177E63D62D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738EB4-5AC0-4846-899D-E96DED14F4BF}" type="doc">
      <dgm:prSet loTypeId="urn:microsoft.com/office/officeart/2011/layout/CircleProcess" loCatId="officeonline" qsTypeId="urn:microsoft.com/office/officeart/2005/8/quickstyle/simple1" qsCatId="simple" csTypeId="urn:microsoft.com/office/officeart/2005/8/colors/colorful1" csCatId="colorful" phldr="1"/>
      <dgm:spPr/>
      <dgm:t>
        <a:bodyPr/>
        <a:lstStyle/>
        <a:p>
          <a:endParaRPr lang="en-US"/>
        </a:p>
      </dgm:t>
    </dgm:pt>
    <dgm:pt modelId="{52E4838A-9682-409C-A174-8FC328B1AB40}">
      <dgm:prSet phldrT="[Text]" custT="1"/>
      <dgm:spPr/>
      <dgm:t>
        <a:bodyPr/>
        <a:lstStyle/>
        <a:p>
          <a:r>
            <a:rPr lang="en-US" sz="2400" b="1" dirty="0">
              <a:latin typeface="Arial" panose="020B0604020202020204" pitchFamily="34" charset="0"/>
              <a:cs typeface="Arial" panose="020B0604020202020204" pitchFamily="34" charset="0"/>
            </a:rPr>
            <a:t>Project Scheduling and Risk Prediction</a:t>
          </a:r>
        </a:p>
      </dgm:t>
    </dgm:pt>
    <dgm:pt modelId="{8CAD1CD2-B774-4564-AC64-A98F01452F29}" type="parTrans" cxnId="{882D707C-60D2-4922-8BA9-1697AEDF89FA}">
      <dgm:prSet/>
      <dgm:spPr/>
      <dgm:t>
        <a:bodyPr/>
        <a:lstStyle/>
        <a:p>
          <a:endParaRPr lang="en-US" sz="3200" b="1">
            <a:latin typeface="Arial" panose="020B0604020202020204" pitchFamily="34" charset="0"/>
            <a:cs typeface="Arial" panose="020B0604020202020204" pitchFamily="34" charset="0"/>
          </a:endParaRPr>
        </a:p>
      </dgm:t>
    </dgm:pt>
    <dgm:pt modelId="{1B75BDA0-79FA-476D-A482-EE97C35FFADF}" type="sibTrans" cxnId="{882D707C-60D2-4922-8BA9-1697AEDF89FA}">
      <dgm:prSet/>
      <dgm:spPr/>
      <dgm:t>
        <a:bodyPr/>
        <a:lstStyle/>
        <a:p>
          <a:endParaRPr lang="en-US" sz="3200" b="1">
            <a:latin typeface="Arial" panose="020B0604020202020204" pitchFamily="34" charset="0"/>
            <a:cs typeface="Arial" panose="020B0604020202020204" pitchFamily="34" charset="0"/>
          </a:endParaRPr>
        </a:p>
      </dgm:t>
    </dgm:pt>
    <dgm:pt modelId="{00F3460C-04EB-495A-8FC8-B17A75968B5C}">
      <dgm:prSet phldrT="[Text]" custT="1"/>
      <dgm:spPr/>
      <dgm:t>
        <a:bodyPr/>
        <a:lstStyle/>
        <a:p>
          <a:r>
            <a:rPr lang="en-US" sz="2400" b="1" dirty="0">
              <a:latin typeface="Arial" panose="020B0604020202020204" pitchFamily="34" charset="0"/>
              <a:cs typeface="Arial" panose="020B0604020202020204" pitchFamily="34" charset="0"/>
            </a:rPr>
            <a:t>Autonomous Equipment</a:t>
          </a:r>
        </a:p>
      </dgm:t>
    </dgm:pt>
    <dgm:pt modelId="{792FCEC4-2232-4343-AC24-D97C06870262}" type="parTrans" cxnId="{102B94C6-2EAD-46BA-91E5-9CF812722A1B}">
      <dgm:prSet/>
      <dgm:spPr/>
      <dgm:t>
        <a:bodyPr/>
        <a:lstStyle/>
        <a:p>
          <a:endParaRPr lang="en-US" sz="3200" b="1">
            <a:latin typeface="Arial" panose="020B0604020202020204" pitchFamily="34" charset="0"/>
            <a:cs typeface="Arial" panose="020B0604020202020204" pitchFamily="34" charset="0"/>
          </a:endParaRPr>
        </a:p>
      </dgm:t>
    </dgm:pt>
    <dgm:pt modelId="{DCE3FE7B-5267-4E8D-A56A-C51C008C312B}" type="sibTrans" cxnId="{102B94C6-2EAD-46BA-91E5-9CF812722A1B}">
      <dgm:prSet/>
      <dgm:spPr/>
      <dgm:t>
        <a:bodyPr/>
        <a:lstStyle/>
        <a:p>
          <a:endParaRPr lang="en-US" sz="3200" b="1">
            <a:latin typeface="Arial" panose="020B0604020202020204" pitchFamily="34" charset="0"/>
            <a:cs typeface="Arial" panose="020B0604020202020204" pitchFamily="34" charset="0"/>
          </a:endParaRPr>
        </a:p>
      </dgm:t>
    </dgm:pt>
    <dgm:pt modelId="{EAC6B3B0-FCDB-4F73-B8C3-D213020ABA0F}">
      <dgm:prSet phldrT="[Text]" custT="1"/>
      <dgm:spPr/>
      <dgm:t>
        <a:bodyPr/>
        <a:lstStyle/>
        <a:p>
          <a:r>
            <a:rPr lang="en-US" sz="2400" b="1" dirty="0">
              <a:latin typeface="Arial" panose="020B0604020202020204" pitchFamily="34" charset="0"/>
              <a:cs typeface="Arial" panose="020B0604020202020204" pitchFamily="34" charset="0"/>
            </a:rPr>
            <a:t>Safety Monitoring</a:t>
          </a:r>
        </a:p>
      </dgm:t>
    </dgm:pt>
    <dgm:pt modelId="{815D3E8D-305F-44FA-BD65-8E9A38790729}" type="parTrans" cxnId="{12C352DE-0747-4859-99DE-AC4E4860D767}">
      <dgm:prSet/>
      <dgm:spPr/>
      <dgm:t>
        <a:bodyPr/>
        <a:lstStyle/>
        <a:p>
          <a:endParaRPr lang="en-US" sz="3200" b="1">
            <a:latin typeface="Arial" panose="020B0604020202020204" pitchFamily="34" charset="0"/>
            <a:cs typeface="Arial" panose="020B0604020202020204" pitchFamily="34" charset="0"/>
          </a:endParaRPr>
        </a:p>
      </dgm:t>
    </dgm:pt>
    <dgm:pt modelId="{9599772F-3FC0-4AD4-B824-2CD6CEF06AA0}" type="sibTrans" cxnId="{12C352DE-0747-4859-99DE-AC4E4860D767}">
      <dgm:prSet/>
      <dgm:spPr/>
      <dgm:t>
        <a:bodyPr/>
        <a:lstStyle/>
        <a:p>
          <a:endParaRPr lang="en-US" sz="3200" b="1">
            <a:latin typeface="Arial" panose="020B0604020202020204" pitchFamily="34" charset="0"/>
            <a:cs typeface="Arial" panose="020B0604020202020204" pitchFamily="34" charset="0"/>
          </a:endParaRPr>
        </a:p>
      </dgm:t>
    </dgm:pt>
    <dgm:pt modelId="{931E806F-1F3E-423C-BA99-3B9B21F23BA5}">
      <dgm:prSet phldrT="[Text]" custT="1"/>
      <dgm:spPr/>
      <dgm:t>
        <a:bodyPr/>
        <a:lstStyle/>
        <a:p>
          <a:r>
            <a:rPr lang="en-US" sz="2400" b="1" dirty="0">
              <a:latin typeface="Arial" panose="020B0604020202020204" pitchFamily="34" charset="0"/>
              <a:cs typeface="Arial" panose="020B0604020202020204" pitchFamily="34" charset="0"/>
            </a:rPr>
            <a:t>Material Tracking and Logistics</a:t>
          </a:r>
        </a:p>
      </dgm:t>
    </dgm:pt>
    <dgm:pt modelId="{DD28FBF2-63A6-4B4F-B6BA-0C6F9B3CDA0F}" type="parTrans" cxnId="{A1D1CB32-95AD-4F63-8CEC-75EAD2FA0AC1}">
      <dgm:prSet/>
      <dgm:spPr/>
      <dgm:t>
        <a:bodyPr/>
        <a:lstStyle/>
        <a:p>
          <a:endParaRPr lang="en-US" sz="3200" b="1">
            <a:latin typeface="Arial" panose="020B0604020202020204" pitchFamily="34" charset="0"/>
            <a:cs typeface="Arial" panose="020B0604020202020204" pitchFamily="34" charset="0"/>
          </a:endParaRPr>
        </a:p>
      </dgm:t>
    </dgm:pt>
    <dgm:pt modelId="{6DA89173-A23E-4395-A3CB-092DE008DF6B}" type="sibTrans" cxnId="{A1D1CB32-95AD-4F63-8CEC-75EAD2FA0AC1}">
      <dgm:prSet/>
      <dgm:spPr/>
      <dgm:t>
        <a:bodyPr/>
        <a:lstStyle/>
        <a:p>
          <a:endParaRPr lang="en-US" sz="3200" b="1">
            <a:latin typeface="Arial" panose="020B0604020202020204" pitchFamily="34" charset="0"/>
            <a:cs typeface="Arial" panose="020B0604020202020204" pitchFamily="34" charset="0"/>
          </a:endParaRPr>
        </a:p>
      </dgm:t>
    </dgm:pt>
    <dgm:pt modelId="{047BCA92-D112-49BC-827F-4025D5ADB03C}" type="pres">
      <dgm:prSet presAssocID="{0A738EB4-5AC0-4846-899D-E96DED14F4BF}" presName="Name0" presStyleCnt="0">
        <dgm:presLayoutVars>
          <dgm:chMax val="11"/>
          <dgm:chPref val="11"/>
          <dgm:dir/>
          <dgm:resizeHandles/>
        </dgm:presLayoutVars>
      </dgm:prSet>
      <dgm:spPr/>
    </dgm:pt>
    <dgm:pt modelId="{6AF0AC82-C42F-4E4C-A426-156821253CCA}" type="pres">
      <dgm:prSet presAssocID="{931E806F-1F3E-423C-BA99-3B9B21F23BA5}" presName="Accent4" presStyleCnt="0"/>
      <dgm:spPr/>
    </dgm:pt>
    <dgm:pt modelId="{67F12F90-BDBF-4B06-9B0B-843B004001C5}" type="pres">
      <dgm:prSet presAssocID="{931E806F-1F3E-423C-BA99-3B9B21F23BA5}" presName="Accent" presStyleLbl="node1" presStyleIdx="0" presStyleCnt="4"/>
      <dgm:spPr/>
    </dgm:pt>
    <dgm:pt modelId="{1A4CAEB6-65F8-4EE2-BC9E-2DA9382D619D}" type="pres">
      <dgm:prSet presAssocID="{931E806F-1F3E-423C-BA99-3B9B21F23BA5}" presName="ParentBackground4" presStyleCnt="0"/>
      <dgm:spPr/>
    </dgm:pt>
    <dgm:pt modelId="{AB3806E2-7115-4F32-8504-B1D3A63B321B}" type="pres">
      <dgm:prSet presAssocID="{931E806F-1F3E-423C-BA99-3B9B21F23BA5}" presName="ParentBackground" presStyleLbl="fgAcc1" presStyleIdx="0" presStyleCnt="4"/>
      <dgm:spPr/>
    </dgm:pt>
    <dgm:pt modelId="{E675E617-04CE-48F3-B2B8-FA9D58746542}" type="pres">
      <dgm:prSet presAssocID="{931E806F-1F3E-423C-BA99-3B9B21F23BA5}" presName="Parent4" presStyleLbl="revTx" presStyleIdx="0" presStyleCnt="0">
        <dgm:presLayoutVars>
          <dgm:chMax val="1"/>
          <dgm:chPref val="1"/>
          <dgm:bulletEnabled val="1"/>
        </dgm:presLayoutVars>
      </dgm:prSet>
      <dgm:spPr/>
    </dgm:pt>
    <dgm:pt modelId="{F4E6EE60-BC11-4982-B7FF-CE0A258D29FD}" type="pres">
      <dgm:prSet presAssocID="{EAC6B3B0-FCDB-4F73-B8C3-D213020ABA0F}" presName="Accent3" presStyleCnt="0"/>
      <dgm:spPr/>
    </dgm:pt>
    <dgm:pt modelId="{E554EBC3-B3A1-497C-904F-9D8C141AFFF2}" type="pres">
      <dgm:prSet presAssocID="{EAC6B3B0-FCDB-4F73-B8C3-D213020ABA0F}" presName="Accent" presStyleLbl="node1" presStyleIdx="1" presStyleCnt="4"/>
      <dgm:spPr/>
    </dgm:pt>
    <dgm:pt modelId="{2C9F6922-4B10-43EE-AD0B-396547E0D3C8}" type="pres">
      <dgm:prSet presAssocID="{EAC6B3B0-FCDB-4F73-B8C3-D213020ABA0F}" presName="ParentBackground3" presStyleCnt="0"/>
      <dgm:spPr/>
    </dgm:pt>
    <dgm:pt modelId="{5DDA9AAE-8CB9-4F69-BC32-E3DB561D65C6}" type="pres">
      <dgm:prSet presAssocID="{EAC6B3B0-FCDB-4F73-B8C3-D213020ABA0F}" presName="ParentBackground" presStyleLbl="fgAcc1" presStyleIdx="1" presStyleCnt="4"/>
      <dgm:spPr/>
    </dgm:pt>
    <dgm:pt modelId="{FCDDCAED-DA82-4B77-909E-D3714277DFCA}" type="pres">
      <dgm:prSet presAssocID="{EAC6B3B0-FCDB-4F73-B8C3-D213020ABA0F}" presName="Parent3" presStyleLbl="revTx" presStyleIdx="0" presStyleCnt="0">
        <dgm:presLayoutVars>
          <dgm:chMax val="1"/>
          <dgm:chPref val="1"/>
          <dgm:bulletEnabled val="1"/>
        </dgm:presLayoutVars>
      </dgm:prSet>
      <dgm:spPr/>
    </dgm:pt>
    <dgm:pt modelId="{1FB5A460-D0B0-45C3-AA7E-A0F83E817034}" type="pres">
      <dgm:prSet presAssocID="{00F3460C-04EB-495A-8FC8-B17A75968B5C}" presName="Accent2" presStyleCnt="0"/>
      <dgm:spPr/>
    </dgm:pt>
    <dgm:pt modelId="{CC1B1976-520F-49C1-AEB2-2A4CFCCA3725}" type="pres">
      <dgm:prSet presAssocID="{00F3460C-04EB-495A-8FC8-B17A75968B5C}" presName="Accent" presStyleLbl="node1" presStyleIdx="2" presStyleCnt="4"/>
      <dgm:spPr/>
    </dgm:pt>
    <dgm:pt modelId="{DE3F57F1-BEA8-48A2-97A4-9F963AF8B198}" type="pres">
      <dgm:prSet presAssocID="{00F3460C-04EB-495A-8FC8-B17A75968B5C}" presName="ParentBackground2" presStyleCnt="0"/>
      <dgm:spPr/>
    </dgm:pt>
    <dgm:pt modelId="{1A377B6C-D7EB-49C7-B9DB-FD488767A5B4}" type="pres">
      <dgm:prSet presAssocID="{00F3460C-04EB-495A-8FC8-B17A75968B5C}" presName="ParentBackground" presStyleLbl="fgAcc1" presStyleIdx="2" presStyleCnt="4"/>
      <dgm:spPr/>
    </dgm:pt>
    <dgm:pt modelId="{085C6C62-2C2B-47ED-97AC-5D0D9CE49B8F}" type="pres">
      <dgm:prSet presAssocID="{00F3460C-04EB-495A-8FC8-B17A75968B5C}" presName="Parent2" presStyleLbl="revTx" presStyleIdx="0" presStyleCnt="0">
        <dgm:presLayoutVars>
          <dgm:chMax val="1"/>
          <dgm:chPref val="1"/>
          <dgm:bulletEnabled val="1"/>
        </dgm:presLayoutVars>
      </dgm:prSet>
      <dgm:spPr/>
    </dgm:pt>
    <dgm:pt modelId="{A11F14A1-8B78-44C7-AD20-6F3F881D672C}" type="pres">
      <dgm:prSet presAssocID="{52E4838A-9682-409C-A174-8FC328B1AB40}" presName="Accent1" presStyleCnt="0"/>
      <dgm:spPr/>
    </dgm:pt>
    <dgm:pt modelId="{43B0AA84-F9A0-4103-8F92-49CC29997651}" type="pres">
      <dgm:prSet presAssocID="{52E4838A-9682-409C-A174-8FC328B1AB40}" presName="Accent" presStyleLbl="node1" presStyleIdx="3" presStyleCnt="4"/>
      <dgm:spPr/>
    </dgm:pt>
    <dgm:pt modelId="{6DC0994F-3EEC-4C83-9A6A-7ECD8EB3176B}" type="pres">
      <dgm:prSet presAssocID="{52E4838A-9682-409C-A174-8FC328B1AB40}" presName="ParentBackground1" presStyleCnt="0"/>
      <dgm:spPr/>
    </dgm:pt>
    <dgm:pt modelId="{BB9EF7BA-D9A4-4E33-A6EB-AE6B8651DD1B}" type="pres">
      <dgm:prSet presAssocID="{52E4838A-9682-409C-A174-8FC328B1AB40}" presName="ParentBackground" presStyleLbl="fgAcc1" presStyleIdx="3" presStyleCnt="4"/>
      <dgm:spPr/>
    </dgm:pt>
    <dgm:pt modelId="{D133F3D8-5BEE-49FD-80A0-CD9994113273}" type="pres">
      <dgm:prSet presAssocID="{52E4838A-9682-409C-A174-8FC328B1AB40}" presName="Parent1" presStyleLbl="revTx" presStyleIdx="0" presStyleCnt="0">
        <dgm:presLayoutVars>
          <dgm:chMax val="1"/>
          <dgm:chPref val="1"/>
          <dgm:bulletEnabled val="1"/>
        </dgm:presLayoutVars>
      </dgm:prSet>
      <dgm:spPr/>
    </dgm:pt>
  </dgm:ptLst>
  <dgm:cxnLst>
    <dgm:cxn modelId="{42B76205-83A6-4DC8-9F70-E29EFE2B20D0}" type="presOf" srcId="{52E4838A-9682-409C-A174-8FC328B1AB40}" destId="{BB9EF7BA-D9A4-4E33-A6EB-AE6B8651DD1B}" srcOrd="0" destOrd="0" presId="urn:microsoft.com/office/officeart/2011/layout/CircleProcess"/>
    <dgm:cxn modelId="{6292B217-53E5-480F-A064-C057DDE385F8}" type="presOf" srcId="{52E4838A-9682-409C-A174-8FC328B1AB40}" destId="{D133F3D8-5BEE-49FD-80A0-CD9994113273}" srcOrd="1" destOrd="0" presId="urn:microsoft.com/office/officeart/2011/layout/CircleProcess"/>
    <dgm:cxn modelId="{A1D1CB32-95AD-4F63-8CEC-75EAD2FA0AC1}" srcId="{0A738EB4-5AC0-4846-899D-E96DED14F4BF}" destId="{931E806F-1F3E-423C-BA99-3B9B21F23BA5}" srcOrd="3" destOrd="0" parTransId="{DD28FBF2-63A6-4B4F-B6BA-0C6F9B3CDA0F}" sibTransId="{6DA89173-A23E-4395-A3CB-092DE008DF6B}"/>
    <dgm:cxn modelId="{17F1384D-A821-42EF-AC66-3D57D1B34BAF}" type="presOf" srcId="{00F3460C-04EB-495A-8FC8-B17A75968B5C}" destId="{1A377B6C-D7EB-49C7-B9DB-FD488767A5B4}" srcOrd="0" destOrd="0" presId="urn:microsoft.com/office/officeart/2011/layout/CircleProcess"/>
    <dgm:cxn modelId="{882D707C-60D2-4922-8BA9-1697AEDF89FA}" srcId="{0A738EB4-5AC0-4846-899D-E96DED14F4BF}" destId="{52E4838A-9682-409C-A174-8FC328B1AB40}" srcOrd="0" destOrd="0" parTransId="{8CAD1CD2-B774-4564-AC64-A98F01452F29}" sibTransId="{1B75BDA0-79FA-476D-A482-EE97C35FFADF}"/>
    <dgm:cxn modelId="{44421C92-DADC-43C9-880F-76D1F0EE67A8}" type="presOf" srcId="{0A738EB4-5AC0-4846-899D-E96DED14F4BF}" destId="{047BCA92-D112-49BC-827F-4025D5ADB03C}" srcOrd="0" destOrd="0" presId="urn:microsoft.com/office/officeart/2011/layout/CircleProcess"/>
    <dgm:cxn modelId="{07B48998-6B27-422F-8E53-50BF1E66376E}" type="presOf" srcId="{EAC6B3B0-FCDB-4F73-B8C3-D213020ABA0F}" destId="{FCDDCAED-DA82-4B77-909E-D3714277DFCA}" srcOrd="1" destOrd="0" presId="urn:microsoft.com/office/officeart/2011/layout/CircleProcess"/>
    <dgm:cxn modelId="{BA79AE98-F228-4648-BBAA-AD90A05AFB22}" type="presOf" srcId="{EAC6B3B0-FCDB-4F73-B8C3-D213020ABA0F}" destId="{5DDA9AAE-8CB9-4F69-BC32-E3DB561D65C6}" srcOrd="0" destOrd="0" presId="urn:microsoft.com/office/officeart/2011/layout/CircleProcess"/>
    <dgm:cxn modelId="{102B94C6-2EAD-46BA-91E5-9CF812722A1B}" srcId="{0A738EB4-5AC0-4846-899D-E96DED14F4BF}" destId="{00F3460C-04EB-495A-8FC8-B17A75968B5C}" srcOrd="1" destOrd="0" parTransId="{792FCEC4-2232-4343-AC24-D97C06870262}" sibTransId="{DCE3FE7B-5267-4E8D-A56A-C51C008C312B}"/>
    <dgm:cxn modelId="{12C352DE-0747-4859-99DE-AC4E4860D767}" srcId="{0A738EB4-5AC0-4846-899D-E96DED14F4BF}" destId="{EAC6B3B0-FCDB-4F73-B8C3-D213020ABA0F}" srcOrd="2" destOrd="0" parTransId="{815D3E8D-305F-44FA-BD65-8E9A38790729}" sibTransId="{9599772F-3FC0-4AD4-B824-2CD6CEF06AA0}"/>
    <dgm:cxn modelId="{C453E5E6-BAAF-429F-B62B-0E8F5DDA9F00}" type="presOf" srcId="{931E806F-1F3E-423C-BA99-3B9B21F23BA5}" destId="{E675E617-04CE-48F3-B2B8-FA9D58746542}" srcOrd="1" destOrd="0" presId="urn:microsoft.com/office/officeart/2011/layout/CircleProcess"/>
    <dgm:cxn modelId="{76C4FAEA-48C1-475D-BCF1-3CD3AA23D9E6}" type="presOf" srcId="{931E806F-1F3E-423C-BA99-3B9B21F23BA5}" destId="{AB3806E2-7115-4F32-8504-B1D3A63B321B}" srcOrd="0" destOrd="0" presId="urn:microsoft.com/office/officeart/2011/layout/CircleProcess"/>
    <dgm:cxn modelId="{8BF1EDEB-68BC-4F58-9106-DB3066BA1982}" type="presOf" srcId="{00F3460C-04EB-495A-8FC8-B17A75968B5C}" destId="{085C6C62-2C2B-47ED-97AC-5D0D9CE49B8F}" srcOrd="1" destOrd="0" presId="urn:microsoft.com/office/officeart/2011/layout/CircleProcess"/>
    <dgm:cxn modelId="{B293A6FF-BA15-4833-B917-7DCADF17F9F2}" type="presParOf" srcId="{047BCA92-D112-49BC-827F-4025D5ADB03C}" destId="{6AF0AC82-C42F-4E4C-A426-156821253CCA}" srcOrd="0" destOrd="0" presId="urn:microsoft.com/office/officeart/2011/layout/CircleProcess"/>
    <dgm:cxn modelId="{15DB8BA4-F9B3-4FAD-A537-24B28EB01C86}" type="presParOf" srcId="{6AF0AC82-C42F-4E4C-A426-156821253CCA}" destId="{67F12F90-BDBF-4B06-9B0B-843B004001C5}" srcOrd="0" destOrd="0" presId="urn:microsoft.com/office/officeart/2011/layout/CircleProcess"/>
    <dgm:cxn modelId="{EF4E30DE-6A86-48B3-89C8-BA9B128117E1}" type="presParOf" srcId="{047BCA92-D112-49BC-827F-4025D5ADB03C}" destId="{1A4CAEB6-65F8-4EE2-BC9E-2DA9382D619D}" srcOrd="1" destOrd="0" presId="urn:microsoft.com/office/officeart/2011/layout/CircleProcess"/>
    <dgm:cxn modelId="{BCF3466D-64F4-4637-A984-E5DEEF18ECBE}" type="presParOf" srcId="{1A4CAEB6-65F8-4EE2-BC9E-2DA9382D619D}" destId="{AB3806E2-7115-4F32-8504-B1D3A63B321B}" srcOrd="0" destOrd="0" presId="urn:microsoft.com/office/officeart/2011/layout/CircleProcess"/>
    <dgm:cxn modelId="{DB6F46C8-2BF7-437B-8881-BBFE6AF490DC}" type="presParOf" srcId="{047BCA92-D112-49BC-827F-4025D5ADB03C}" destId="{E675E617-04CE-48F3-B2B8-FA9D58746542}" srcOrd="2" destOrd="0" presId="urn:microsoft.com/office/officeart/2011/layout/CircleProcess"/>
    <dgm:cxn modelId="{47CF7EAA-807E-4522-B4D7-61311D4F46A6}" type="presParOf" srcId="{047BCA92-D112-49BC-827F-4025D5ADB03C}" destId="{F4E6EE60-BC11-4982-B7FF-CE0A258D29FD}" srcOrd="3" destOrd="0" presId="urn:microsoft.com/office/officeart/2011/layout/CircleProcess"/>
    <dgm:cxn modelId="{2D25D572-3686-49CC-95C4-7FEC05AA2332}" type="presParOf" srcId="{F4E6EE60-BC11-4982-B7FF-CE0A258D29FD}" destId="{E554EBC3-B3A1-497C-904F-9D8C141AFFF2}" srcOrd="0" destOrd="0" presId="urn:microsoft.com/office/officeart/2011/layout/CircleProcess"/>
    <dgm:cxn modelId="{321FDE2E-CCCA-4706-889B-88D13820FB9A}" type="presParOf" srcId="{047BCA92-D112-49BC-827F-4025D5ADB03C}" destId="{2C9F6922-4B10-43EE-AD0B-396547E0D3C8}" srcOrd="4" destOrd="0" presId="urn:microsoft.com/office/officeart/2011/layout/CircleProcess"/>
    <dgm:cxn modelId="{C1999F87-2B50-474C-BD18-C4C5C241C814}" type="presParOf" srcId="{2C9F6922-4B10-43EE-AD0B-396547E0D3C8}" destId="{5DDA9AAE-8CB9-4F69-BC32-E3DB561D65C6}" srcOrd="0" destOrd="0" presId="urn:microsoft.com/office/officeart/2011/layout/CircleProcess"/>
    <dgm:cxn modelId="{FA41C607-B301-4BAA-9456-6EFED1FAE8BD}" type="presParOf" srcId="{047BCA92-D112-49BC-827F-4025D5ADB03C}" destId="{FCDDCAED-DA82-4B77-909E-D3714277DFCA}" srcOrd="5" destOrd="0" presId="urn:microsoft.com/office/officeart/2011/layout/CircleProcess"/>
    <dgm:cxn modelId="{6873DC26-4752-48ED-A328-4CE7A42CE070}" type="presParOf" srcId="{047BCA92-D112-49BC-827F-4025D5ADB03C}" destId="{1FB5A460-D0B0-45C3-AA7E-A0F83E817034}" srcOrd="6" destOrd="0" presId="urn:microsoft.com/office/officeart/2011/layout/CircleProcess"/>
    <dgm:cxn modelId="{99C416E6-8B65-435A-AD53-828D1310CAF6}" type="presParOf" srcId="{1FB5A460-D0B0-45C3-AA7E-A0F83E817034}" destId="{CC1B1976-520F-49C1-AEB2-2A4CFCCA3725}" srcOrd="0" destOrd="0" presId="urn:microsoft.com/office/officeart/2011/layout/CircleProcess"/>
    <dgm:cxn modelId="{62F5DE65-8B0A-47BA-A1C9-D2E34CCA10BE}" type="presParOf" srcId="{047BCA92-D112-49BC-827F-4025D5ADB03C}" destId="{DE3F57F1-BEA8-48A2-97A4-9F963AF8B198}" srcOrd="7" destOrd="0" presId="urn:microsoft.com/office/officeart/2011/layout/CircleProcess"/>
    <dgm:cxn modelId="{F875BB9E-D7FA-46E9-A94C-221389866A35}" type="presParOf" srcId="{DE3F57F1-BEA8-48A2-97A4-9F963AF8B198}" destId="{1A377B6C-D7EB-49C7-B9DB-FD488767A5B4}" srcOrd="0" destOrd="0" presId="urn:microsoft.com/office/officeart/2011/layout/CircleProcess"/>
    <dgm:cxn modelId="{14B61C0D-40C3-48CB-B031-1CBA40F40064}" type="presParOf" srcId="{047BCA92-D112-49BC-827F-4025D5ADB03C}" destId="{085C6C62-2C2B-47ED-97AC-5D0D9CE49B8F}" srcOrd="8" destOrd="0" presId="urn:microsoft.com/office/officeart/2011/layout/CircleProcess"/>
    <dgm:cxn modelId="{DAE08C5C-6EB6-4A5E-82B9-58B51D3242F9}" type="presParOf" srcId="{047BCA92-D112-49BC-827F-4025D5ADB03C}" destId="{A11F14A1-8B78-44C7-AD20-6F3F881D672C}" srcOrd="9" destOrd="0" presId="urn:microsoft.com/office/officeart/2011/layout/CircleProcess"/>
    <dgm:cxn modelId="{81C8896D-E5AB-4396-9C59-6AC5EA54D4B6}" type="presParOf" srcId="{A11F14A1-8B78-44C7-AD20-6F3F881D672C}" destId="{43B0AA84-F9A0-4103-8F92-49CC29997651}" srcOrd="0" destOrd="0" presId="urn:microsoft.com/office/officeart/2011/layout/CircleProcess"/>
    <dgm:cxn modelId="{054EDB8A-3A67-4B08-B24C-BDCA094084CD}" type="presParOf" srcId="{047BCA92-D112-49BC-827F-4025D5ADB03C}" destId="{6DC0994F-3EEC-4C83-9A6A-7ECD8EB3176B}" srcOrd="10" destOrd="0" presId="urn:microsoft.com/office/officeart/2011/layout/CircleProcess"/>
    <dgm:cxn modelId="{2847DC5E-71C7-4F95-8595-9B5A64B09D9A}" type="presParOf" srcId="{6DC0994F-3EEC-4C83-9A6A-7ECD8EB3176B}" destId="{BB9EF7BA-D9A4-4E33-A6EB-AE6B8651DD1B}" srcOrd="0" destOrd="0" presId="urn:microsoft.com/office/officeart/2011/layout/CircleProcess"/>
    <dgm:cxn modelId="{F834FB55-CB4E-4407-8EFC-D3BC5891E073}" type="presParOf" srcId="{047BCA92-D112-49BC-827F-4025D5ADB03C}" destId="{D133F3D8-5BEE-49FD-80A0-CD9994113273}" srcOrd="11"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59987F-179B-4350-BDC7-38F6BAFE1CA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6A4FA80-EB2F-40FE-A399-5BED4A0B8239}">
      <dgm:prSet phldrT="[Text]"/>
      <dgm:spPr/>
      <dgm:t>
        <a:bodyPr/>
        <a:lstStyle/>
        <a:p>
          <a:r>
            <a:rPr lang="en-US" dirty="0">
              <a:latin typeface="Arial" panose="020B0604020202020204" pitchFamily="34" charset="0"/>
              <a:cs typeface="Arial" panose="020B0604020202020204" pitchFamily="34" charset="0"/>
            </a:rPr>
            <a:t>Structural Health Monitoring (SHM)</a:t>
          </a:r>
        </a:p>
      </dgm:t>
    </dgm:pt>
    <dgm:pt modelId="{67FBC31E-5DDB-451B-98C4-EA532E4541EB}" type="parTrans" cxnId="{207AFF95-30BE-4607-AC52-C2C1321DBDF9}">
      <dgm:prSet/>
      <dgm:spPr/>
      <dgm:t>
        <a:bodyPr/>
        <a:lstStyle/>
        <a:p>
          <a:endParaRPr lang="en-US">
            <a:latin typeface="Arial" panose="020B0604020202020204" pitchFamily="34" charset="0"/>
            <a:cs typeface="Arial" panose="020B0604020202020204" pitchFamily="34" charset="0"/>
          </a:endParaRPr>
        </a:p>
      </dgm:t>
    </dgm:pt>
    <dgm:pt modelId="{A56177B8-A958-4B49-8828-7CB46BE541E9}" type="sibTrans" cxnId="{207AFF95-30BE-4607-AC52-C2C1321DBDF9}">
      <dgm:prSet/>
      <dgm:spPr/>
      <dgm:t>
        <a:bodyPr/>
        <a:lstStyle/>
        <a:p>
          <a:endParaRPr lang="en-US">
            <a:latin typeface="Arial" panose="020B0604020202020204" pitchFamily="34" charset="0"/>
            <a:cs typeface="Arial" panose="020B0604020202020204" pitchFamily="34" charset="0"/>
          </a:endParaRPr>
        </a:p>
      </dgm:t>
    </dgm:pt>
    <dgm:pt modelId="{2D9F85F0-4591-41D6-A5A4-E3137316BE0C}">
      <dgm:prSet phldrT="[Text]"/>
      <dgm:spPr/>
      <dgm:t>
        <a:bodyPr/>
        <a:lstStyle/>
        <a:p>
          <a:r>
            <a:rPr lang="en-US" dirty="0">
              <a:latin typeface="Arial" panose="020B0604020202020204" pitchFamily="34" charset="0"/>
              <a:cs typeface="Arial" panose="020B0604020202020204" pitchFamily="34" charset="0"/>
            </a:rPr>
            <a:t>Failure Prediction</a:t>
          </a:r>
        </a:p>
      </dgm:t>
    </dgm:pt>
    <dgm:pt modelId="{A01AE041-4741-46B1-9A8E-0DFBFAE3C7AC}" type="parTrans" cxnId="{A127FCF8-14CD-495C-AB3D-7C06DBC1ED51}">
      <dgm:prSet/>
      <dgm:spPr/>
      <dgm:t>
        <a:bodyPr/>
        <a:lstStyle/>
        <a:p>
          <a:endParaRPr lang="en-US">
            <a:latin typeface="Arial" panose="020B0604020202020204" pitchFamily="34" charset="0"/>
            <a:cs typeface="Arial" panose="020B0604020202020204" pitchFamily="34" charset="0"/>
          </a:endParaRPr>
        </a:p>
      </dgm:t>
    </dgm:pt>
    <dgm:pt modelId="{82880FAB-22C4-432D-B366-B1409161906B}" type="sibTrans" cxnId="{A127FCF8-14CD-495C-AB3D-7C06DBC1ED51}">
      <dgm:prSet/>
      <dgm:spPr/>
      <dgm:t>
        <a:bodyPr/>
        <a:lstStyle/>
        <a:p>
          <a:endParaRPr lang="en-US">
            <a:latin typeface="Arial" panose="020B0604020202020204" pitchFamily="34" charset="0"/>
            <a:cs typeface="Arial" panose="020B0604020202020204" pitchFamily="34" charset="0"/>
          </a:endParaRPr>
        </a:p>
      </dgm:t>
    </dgm:pt>
    <dgm:pt modelId="{376295E1-45AC-4721-9E9B-D55CFC4F9FBB}">
      <dgm:prSet phldrT="[Text]"/>
      <dgm:spPr/>
      <dgm:t>
        <a:bodyPr/>
        <a:lstStyle/>
        <a:p>
          <a:r>
            <a:rPr lang="en-US" dirty="0">
              <a:latin typeface="Arial" panose="020B0604020202020204" pitchFamily="34" charset="0"/>
              <a:cs typeface="Arial" panose="020B0604020202020204" pitchFamily="34" charset="0"/>
            </a:rPr>
            <a:t>Design Optimization</a:t>
          </a:r>
        </a:p>
      </dgm:t>
    </dgm:pt>
    <dgm:pt modelId="{8E6B037B-7664-453A-87C8-789A87F8E1B2}" type="parTrans" cxnId="{CFB77923-5DD4-4F8C-B927-235DA75AF321}">
      <dgm:prSet/>
      <dgm:spPr/>
      <dgm:t>
        <a:bodyPr/>
        <a:lstStyle/>
        <a:p>
          <a:endParaRPr lang="en-US">
            <a:latin typeface="Arial" panose="020B0604020202020204" pitchFamily="34" charset="0"/>
            <a:cs typeface="Arial" panose="020B0604020202020204" pitchFamily="34" charset="0"/>
          </a:endParaRPr>
        </a:p>
      </dgm:t>
    </dgm:pt>
    <dgm:pt modelId="{FBA8750E-B733-423B-8948-284F63C05572}" type="sibTrans" cxnId="{CFB77923-5DD4-4F8C-B927-235DA75AF321}">
      <dgm:prSet/>
      <dgm:spPr/>
      <dgm:t>
        <a:bodyPr/>
        <a:lstStyle/>
        <a:p>
          <a:endParaRPr lang="en-US">
            <a:latin typeface="Arial" panose="020B0604020202020204" pitchFamily="34" charset="0"/>
            <a:cs typeface="Arial" panose="020B0604020202020204" pitchFamily="34" charset="0"/>
          </a:endParaRPr>
        </a:p>
      </dgm:t>
    </dgm:pt>
    <dgm:pt modelId="{D4A10A87-DDCC-482B-9DA7-B890813B3595}">
      <dgm:prSet/>
      <dgm:spPr/>
      <dgm:t>
        <a:bodyPr/>
        <a:lstStyle/>
        <a:p>
          <a:r>
            <a:rPr lang="en-US" dirty="0">
              <a:latin typeface="Arial" panose="020B0604020202020204" pitchFamily="34" charset="0"/>
              <a:cs typeface="Arial" panose="020B0604020202020204" pitchFamily="34" charset="0"/>
            </a:rPr>
            <a:t>AI interprets sensor data to detect damage or stress in bridges and buildings. </a:t>
          </a:r>
        </a:p>
      </dgm:t>
    </dgm:pt>
    <dgm:pt modelId="{9321D001-AFFA-4F62-A09B-FAD31FEC3CDF}" type="parTrans" cxnId="{F902CE47-BBBD-4218-A8CB-533A1AABA85E}">
      <dgm:prSet/>
      <dgm:spPr/>
      <dgm:t>
        <a:bodyPr/>
        <a:lstStyle/>
        <a:p>
          <a:endParaRPr lang="en-US">
            <a:latin typeface="Arial" panose="020B0604020202020204" pitchFamily="34" charset="0"/>
            <a:cs typeface="Arial" panose="020B0604020202020204" pitchFamily="34" charset="0"/>
          </a:endParaRPr>
        </a:p>
      </dgm:t>
    </dgm:pt>
    <dgm:pt modelId="{E047C44C-DB64-48EA-B951-D21BB6A3EEF2}" type="sibTrans" cxnId="{F902CE47-BBBD-4218-A8CB-533A1AABA85E}">
      <dgm:prSet/>
      <dgm:spPr/>
      <dgm:t>
        <a:bodyPr/>
        <a:lstStyle/>
        <a:p>
          <a:endParaRPr lang="en-US">
            <a:latin typeface="Arial" panose="020B0604020202020204" pitchFamily="34" charset="0"/>
            <a:cs typeface="Arial" panose="020B0604020202020204" pitchFamily="34" charset="0"/>
          </a:endParaRPr>
        </a:p>
      </dgm:t>
    </dgm:pt>
    <dgm:pt modelId="{C6FA62D5-0C8F-4485-AA76-0A99CECA7D1E}">
      <dgm:prSet phldrT="[Text]"/>
      <dgm:spPr/>
      <dgm:t>
        <a:bodyPr/>
        <a:lstStyle/>
        <a:p>
          <a:r>
            <a:rPr lang="en-US" dirty="0">
              <a:latin typeface="Arial" panose="020B0604020202020204" pitchFamily="34" charset="0"/>
              <a:cs typeface="Arial" panose="020B0604020202020204" pitchFamily="34" charset="0"/>
            </a:rPr>
            <a:t>AI models help predict structural failures by analyzing stress/strain data. </a:t>
          </a:r>
        </a:p>
      </dgm:t>
    </dgm:pt>
    <dgm:pt modelId="{95AF1CE8-5D66-4D9C-BA61-FDEEA010E7E1}" type="parTrans" cxnId="{4D8BABC9-549C-4973-A1C9-E2C77C29C7E0}">
      <dgm:prSet/>
      <dgm:spPr/>
      <dgm:t>
        <a:bodyPr/>
        <a:lstStyle/>
        <a:p>
          <a:endParaRPr lang="en-US">
            <a:latin typeface="Arial" panose="020B0604020202020204" pitchFamily="34" charset="0"/>
            <a:cs typeface="Arial" panose="020B0604020202020204" pitchFamily="34" charset="0"/>
          </a:endParaRPr>
        </a:p>
      </dgm:t>
    </dgm:pt>
    <dgm:pt modelId="{194CA701-9DDC-44B9-82F7-5FA83B724528}" type="sibTrans" cxnId="{4D8BABC9-549C-4973-A1C9-E2C77C29C7E0}">
      <dgm:prSet/>
      <dgm:spPr/>
      <dgm:t>
        <a:bodyPr/>
        <a:lstStyle/>
        <a:p>
          <a:endParaRPr lang="en-US">
            <a:latin typeface="Arial" panose="020B0604020202020204" pitchFamily="34" charset="0"/>
            <a:cs typeface="Arial" panose="020B0604020202020204" pitchFamily="34" charset="0"/>
          </a:endParaRPr>
        </a:p>
      </dgm:t>
    </dgm:pt>
    <dgm:pt modelId="{5EEFA89B-30EE-42D7-9756-15C541F786AA}">
      <dgm:prSet phldrT="[Text]"/>
      <dgm:spPr/>
      <dgm:t>
        <a:bodyPr/>
        <a:lstStyle/>
        <a:p>
          <a:r>
            <a:rPr lang="en-US" dirty="0">
              <a:latin typeface="Arial" panose="020B0604020202020204" pitchFamily="34" charset="0"/>
              <a:cs typeface="Arial" panose="020B0604020202020204" pitchFamily="34" charset="0"/>
            </a:rPr>
            <a:t>AI-assisted tools to improve design efficiency, reduce material use, and meet performance goals. </a:t>
          </a:r>
        </a:p>
      </dgm:t>
    </dgm:pt>
    <dgm:pt modelId="{AC1D2E35-D13C-48E4-9748-1A8A74A36F2D}" type="parTrans" cxnId="{6099E133-3A46-4FBC-849B-540669F2BF7A}">
      <dgm:prSet/>
      <dgm:spPr/>
      <dgm:t>
        <a:bodyPr/>
        <a:lstStyle/>
        <a:p>
          <a:endParaRPr lang="en-US">
            <a:latin typeface="Arial" panose="020B0604020202020204" pitchFamily="34" charset="0"/>
            <a:cs typeface="Arial" panose="020B0604020202020204" pitchFamily="34" charset="0"/>
          </a:endParaRPr>
        </a:p>
      </dgm:t>
    </dgm:pt>
    <dgm:pt modelId="{9F0FBD26-F649-4BAA-907F-6718F4B5D0BE}" type="sibTrans" cxnId="{6099E133-3A46-4FBC-849B-540669F2BF7A}">
      <dgm:prSet/>
      <dgm:spPr/>
      <dgm:t>
        <a:bodyPr/>
        <a:lstStyle/>
        <a:p>
          <a:endParaRPr lang="en-US">
            <a:latin typeface="Arial" panose="020B0604020202020204" pitchFamily="34" charset="0"/>
            <a:cs typeface="Arial" panose="020B0604020202020204" pitchFamily="34" charset="0"/>
          </a:endParaRPr>
        </a:p>
      </dgm:t>
    </dgm:pt>
    <dgm:pt modelId="{7918C7CD-50A4-4724-A87C-8F858CE328FD}" type="pres">
      <dgm:prSet presAssocID="{6C59987F-179B-4350-BDC7-38F6BAFE1CAC}" presName="linear" presStyleCnt="0">
        <dgm:presLayoutVars>
          <dgm:dir/>
          <dgm:animLvl val="lvl"/>
          <dgm:resizeHandles val="exact"/>
        </dgm:presLayoutVars>
      </dgm:prSet>
      <dgm:spPr/>
    </dgm:pt>
    <dgm:pt modelId="{F142DF3B-286E-4356-975A-1157277DD7AC}" type="pres">
      <dgm:prSet presAssocID="{86A4FA80-EB2F-40FE-A399-5BED4A0B8239}" presName="parentLin" presStyleCnt="0"/>
      <dgm:spPr/>
    </dgm:pt>
    <dgm:pt modelId="{12F8D0DE-97A5-4B5F-A122-BB5A80EE4FFB}" type="pres">
      <dgm:prSet presAssocID="{86A4FA80-EB2F-40FE-A399-5BED4A0B8239}" presName="parentLeftMargin" presStyleLbl="node1" presStyleIdx="0" presStyleCnt="3"/>
      <dgm:spPr/>
    </dgm:pt>
    <dgm:pt modelId="{5F947133-17F7-4189-B6B1-B093B5483463}" type="pres">
      <dgm:prSet presAssocID="{86A4FA80-EB2F-40FE-A399-5BED4A0B8239}" presName="parentText" presStyleLbl="node1" presStyleIdx="0" presStyleCnt="3" custScaleX="102143">
        <dgm:presLayoutVars>
          <dgm:chMax val="0"/>
          <dgm:bulletEnabled val="1"/>
        </dgm:presLayoutVars>
      </dgm:prSet>
      <dgm:spPr/>
    </dgm:pt>
    <dgm:pt modelId="{326F69FD-95A2-4E33-8168-3B04C9F043A4}" type="pres">
      <dgm:prSet presAssocID="{86A4FA80-EB2F-40FE-A399-5BED4A0B8239}" presName="negativeSpace" presStyleCnt="0"/>
      <dgm:spPr/>
    </dgm:pt>
    <dgm:pt modelId="{F9633021-F099-4E73-999C-B8B7CED9FD0E}" type="pres">
      <dgm:prSet presAssocID="{86A4FA80-EB2F-40FE-A399-5BED4A0B8239}" presName="childText" presStyleLbl="conFgAcc1" presStyleIdx="0" presStyleCnt="3">
        <dgm:presLayoutVars>
          <dgm:bulletEnabled val="1"/>
        </dgm:presLayoutVars>
      </dgm:prSet>
      <dgm:spPr/>
    </dgm:pt>
    <dgm:pt modelId="{F2A1F696-0754-442C-97B9-AB18A0BAF4B2}" type="pres">
      <dgm:prSet presAssocID="{A56177B8-A958-4B49-8828-7CB46BE541E9}" presName="spaceBetweenRectangles" presStyleCnt="0"/>
      <dgm:spPr/>
    </dgm:pt>
    <dgm:pt modelId="{415CB48A-A28C-440A-9316-B8347606AA26}" type="pres">
      <dgm:prSet presAssocID="{2D9F85F0-4591-41D6-A5A4-E3137316BE0C}" presName="parentLin" presStyleCnt="0"/>
      <dgm:spPr/>
    </dgm:pt>
    <dgm:pt modelId="{2B617F1C-0A34-4DCA-80F2-DC7F7BC56B52}" type="pres">
      <dgm:prSet presAssocID="{2D9F85F0-4591-41D6-A5A4-E3137316BE0C}" presName="parentLeftMargin" presStyleLbl="node1" presStyleIdx="0" presStyleCnt="3"/>
      <dgm:spPr/>
    </dgm:pt>
    <dgm:pt modelId="{E187BE8B-4FD1-486F-9347-1DBB998BA885}" type="pres">
      <dgm:prSet presAssocID="{2D9F85F0-4591-41D6-A5A4-E3137316BE0C}" presName="parentText" presStyleLbl="node1" presStyleIdx="1" presStyleCnt="3" custScaleX="102143">
        <dgm:presLayoutVars>
          <dgm:chMax val="0"/>
          <dgm:bulletEnabled val="1"/>
        </dgm:presLayoutVars>
      </dgm:prSet>
      <dgm:spPr/>
    </dgm:pt>
    <dgm:pt modelId="{01D8EAEC-CE8A-4058-87B7-45E200B5EEDE}" type="pres">
      <dgm:prSet presAssocID="{2D9F85F0-4591-41D6-A5A4-E3137316BE0C}" presName="negativeSpace" presStyleCnt="0"/>
      <dgm:spPr/>
    </dgm:pt>
    <dgm:pt modelId="{C82CFF22-C793-44D1-B61F-5FABAD4A9855}" type="pres">
      <dgm:prSet presAssocID="{2D9F85F0-4591-41D6-A5A4-E3137316BE0C}" presName="childText" presStyleLbl="conFgAcc1" presStyleIdx="1" presStyleCnt="3">
        <dgm:presLayoutVars>
          <dgm:bulletEnabled val="1"/>
        </dgm:presLayoutVars>
      </dgm:prSet>
      <dgm:spPr/>
    </dgm:pt>
    <dgm:pt modelId="{4ABDE845-9CA3-49E6-99DA-409080C11657}" type="pres">
      <dgm:prSet presAssocID="{82880FAB-22C4-432D-B366-B1409161906B}" presName="spaceBetweenRectangles" presStyleCnt="0"/>
      <dgm:spPr/>
    </dgm:pt>
    <dgm:pt modelId="{7292D1D4-B605-428E-A063-D74DC57CF3E2}" type="pres">
      <dgm:prSet presAssocID="{376295E1-45AC-4721-9E9B-D55CFC4F9FBB}" presName="parentLin" presStyleCnt="0"/>
      <dgm:spPr/>
    </dgm:pt>
    <dgm:pt modelId="{BDFF8297-17C9-4605-827A-DAEF255DCD86}" type="pres">
      <dgm:prSet presAssocID="{376295E1-45AC-4721-9E9B-D55CFC4F9FBB}" presName="parentLeftMargin" presStyleLbl="node1" presStyleIdx="1" presStyleCnt="3"/>
      <dgm:spPr/>
    </dgm:pt>
    <dgm:pt modelId="{0F54BC4F-9C0F-441D-BCA2-4F815DFB7A35}" type="pres">
      <dgm:prSet presAssocID="{376295E1-45AC-4721-9E9B-D55CFC4F9FBB}" presName="parentText" presStyleLbl="node1" presStyleIdx="2" presStyleCnt="3" custScaleX="102143">
        <dgm:presLayoutVars>
          <dgm:chMax val="0"/>
          <dgm:bulletEnabled val="1"/>
        </dgm:presLayoutVars>
      </dgm:prSet>
      <dgm:spPr/>
    </dgm:pt>
    <dgm:pt modelId="{D7967B0B-8B04-4DE1-BE19-96C37BDA4300}" type="pres">
      <dgm:prSet presAssocID="{376295E1-45AC-4721-9E9B-D55CFC4F9FBB}" presName="negativeSpace" presStyleCnt="0"/>
      <dgm:spPr/>
    </dgm:pt>
    <dgm:pt modelId="{8E63176B-B6D6-44D0-9295-C1C53DE2992B}" type="pres">
      <dgm:prSet presAssocID="{376295E1-45AC-4721-9E9B-D55CFC4F9FBB}" presName="childText" presStyleLbl="conFgAcc1" presStyleIdx="2" presStyleCnt="3">
        <dgm:presLayoutVars>
          <dgm:bulletEnabled val="1"/>
        </dgm:presLayoutVars>
      </dgm:prSet>
      <dgm:spPr/>
    </dgm:pt>
  </dgm:ptLst>
  <dgm:cxnLst>
    <dgm:cxn modelId="{3A15620C-3ACD-4776-919C-4F55E6531DB4}" type="presOf" srcId="{2D9F85F0-4591-41D6-A5A4-E3137316BE0C}" destId="{2B617F1C-0A34-4DCA-80F2-DC7F7BC56B52}" srcOrd="0" destOrd="0" presId="urn:microsoft.com/office/officeart/2005/8/layout/list1"/>
    <dgm:cxn modelId="{D109EC11-C812-4AC5-8121-E2764FE6E06B}" type="presOf" srcId="{376295E1-45AC-4721-9E9B-D55CFC4F9FBB}" destId="{0F54BC4F-9C0F-441D-BCA2-4F815DFB7A35}" srcOrd="1" destOrd="0" presId="urn:microsoft.com/office/officeart/2005/8/layout/list1"/>
    <dgm:cxn modelId="{CFB77923-5DD4-4F8C-B927-235DA75AF321}" srcId="{6C59987F-179B-4350-BDC7-38F6BAFE1CAC}" destId="{376295E1-45AC-4721-9E9B-D55CFC4F9FBB}" srcOrd="2" destOrd="0" parTransId="{8E6B037B-7664-453A-87C8-789A87F8E1B2}" sibTransId="{FBA8750E-B733-423B-8948-284F63C05572}"/>
    <dgm:cxn modelId="{6099E133-3A46-4FBC-849B-540669F2BF7A}" srcId="{376295E1-45AC-4721-9E9B-D55CFC4F9FBB}" destId="{5EEFA89B-30EE-42D7-9756-15C541F786AA}" srcOrd="0" destOrd="0" parTransId="{AC1D2E35-D13C-48E4-9748-1A8A74A36F2D}" sibTransId="{9F0FBD26-F649-4BAA-907F-6718F4B5D0BE}"/>
    <dgm:cxn modelId="{E6547637-0F1F-4D4D-95C7-2D2CF2148F3E}" type="presOf" srcId="{86A4FA80-EB2F-40FE-A399-5BED4A0B8239}" destId="{5F947133-17F7-4189-B6B1-B093B5483463}" srcOrd="1" destOrd="0" presId="urn:microsoft.com/office/officeart/2005/8/layout/list1"/>
    <dgm:cxn modelId="{F902CE47-BBBD-4218-A8CB-533A1AABA85E}" srcId="{86A4FA80-EB2F-40FE-A399-5BED4A0B8239}" destId="{D4A10A87-DDCC-482B-9DA7-B890813B3595}" srcOrd="0" destOrd="0" parTransId="{9321D001-AFFA-4F62-A09B-FAD31FEC3CDF}" sibTransId="{E047C44C-DB64-48EA-B951-D21BB6A3EEF2}"/>
    <dgm:cxn modelId="{5F89756C-4D1F-46F3-881A-CA5EB43D6833}" type="presOf" srcId="{C6FA62D5-0C8F-4485-AA76-0A99CECA7D1E}" destId="{C82CFF22-C793-44D1-B61F-5FABAD4A9855}" srcOrd="0" destOrd="0" presId="urn:microsoft.com/office/officeart/2005/8/layout/list1"/>
    <dgm:cxn modelId="{C6E2A479-D4B1-4E75-9C62-3947FA18914E}" type="presOf" srcId="{5EEFA89B-30EE-42D7-9756-15C541F786AA}" destId="{8E63176B-B6D6-44D0-9295-C1C53DE2992B}" srcOrd="0" destOrd="0" presId="urn:microsoft.com/office/officeart/2005/8/layout/list1"/>
    <dgm:cxn modelId="{B094637E-06DD-4007-B028-9BF0D33F917E}" type="presOf" srcId="{86A4FA80-EB2F-40FE-A399-5BED4A0B8239}" destId="{12F8D0DE-97A5-4B5F-A122-BB5A80EE4FFB}" srcOrd="0" destOrd="0" presId="urn:microsoft.com/office/officeart/2005/8/layout/list1"/>
    <dgm:cxn modelId="{6587CE91-F55A-4D0C-A398-330322CC08B0}" type="presOf" srcId="{6C59987F-179B-4350-BDC7-38F6BAFE1CAC}" destId="{7918C7CD-50A4-4724-A87C-8F858CE328FD}" srcOrd="0" destOrd="0" presId="urn:microsoft.com/office/officeart/2005/8/layout/list1"/>
    <dgm:cxn modelId="{207AFF95-30BE-4607-AC52-C2C1321DBDF9}" srcId="{6C59987F-179B-4350-BDC7-38F6BAFE1CAC}" destId="{86A4FA80-EB2F-40FE-A399-5BED4A0B8239}" srcOrd="0" destOrd="0" parTransId="{67FBC31E-5DDB-451B-98C4-EA532E4541EB}" sibTransId="{A56177B8-A958-4B49-8828-7CB46BE541E9}"/>
    <dgm:cxn modelId="{6CA72A9D-43CC-46A5-8347-3A66894AF42B}" type="presOf" srcId="{D4A10A87-DDCC-482B-9DA7-B890813B3595}" destId="{F9633021-F099-4E73-999C-B8B7CED9FD0E}" srcOrd="0" destOrd="0" presId="urn:microsoft.com/office/officeart/2005/8/layout/list1"/>
    <dgm:cxn modelId="{64C6E19F-61EB-4225-AAC6-263BD9582E55}" type="presOf" srcId="{2D9F85F0-4591-41D6-A5A4-E3137316BE0C}" destId="{E187BE8B-4FD1-486F-9347-1DBB998BA885}" srcOrd="1" destOrd="0" presId="urn:microsoft.com/office/officeart/2005/8/layout/list1"/>
    <dgm:cxn modelId="{8CD3B3AB-0283-420A-9A07-CCDD04728DC0}" type="presOf" srcId="{376295E1-45AC-4721-9E9B-D55CFC4F9FBB}" destId="{BDFF8297-17C9-4605-827A-DAEF255DCD86}" srcOrd="0" destOrd="0" presId="urn:microsoft.com/office/officeart/2005/8/layout/list1"/>
    <dgm:cxn modelId="{4D8BABC9-549C-4973-A1C9-E2C77C29C7E0}" srcId="{2D9F85F0-4591-41D6-A5A4-E3137316BE0C}" destId="{C6FA62D5-0C8F-4485-AA76-0A99CECA7D1E}" srcOrd="0" destOrd="0" parTransId="{95AF1CE8-5D66-4D9C-BA61-FDEEA010E7E1}" sibTransId="{194CA701-9DDC-44B9-82F7-5FA83B724528}"/>
    <dgm:cxn modelId="{A127FCF8-14CD-495C-AB3D-7C06DBC1ED51}" srcId="{6C59987F-179B-4350-BDC7-38F6BAFE1CAC}" destId="{2D9F85F0-4591-41D6-A5A4-E3137316BE0C}" srcOrd="1" destOrd="0" parTransId="{A01AE041-4741-46B1-9A8E-0DFBFAE3C7AC}" sibTransId="{82880FAB-22C4-432D-B366-B1409161906B}"/>
    <dgm:cxn modelId="{AC3D92A9-769B-4011-A5A7-A49472CEE702}" type="presParOf" srcId="{7918C7CD-50A4-4724-A87C-8F858CE328FD}" destId="{F142DF3B-286E-4356-975A-1157277DD7AC}" srcOrd="0" destOrd="0" presId="urn:microsoft.com/office/officeart/2005/8/layout/list1"/>
    <dgm:cxn modelId="{2531156F-230D-4889-B7CF-6684F0B0F565}" type="presParOf" srcId="{F142DF3B-286E-4356-975A-1157277DD7AC}" destId="{12F8D0DE-97A5-4B5F-A122-BB5A80EE4FFB}" srcOrd="0" destOrd="0" presId="urn:microsoft.com/office/officeart/2005/8/layout/list1"/>
    <dgm:cxn modelId="{B6CAA1B4-B849-40C9-B6E8-6DC7209A388F}" type="presParOf" srcId="{F142DF3B-286E-4356-975A-1157277DD7AC}" destId="{5F947133-17F7-4189-B6B1-B093B5483463}" srcOrd="1" destOrd="0" presId="urn:microsoft.com/office/officeart/2005/8/layout/list1"/>
    <dgm:cxn modelId="{3D6259A2-7AC2-4239-8FD2-E2EB39F6C97C}" type="presParOf" srcId="{7918C7CD-50A4-4724-A87C-8F858CE328FD}" destId="{326F69FD-95A2-4E33-8168-3B04C9F043A4}" srcOrd="1" destOrd="0" presId="urn:microsoft.com/office/officeart/2005/8/layout/list1"/>
    <dgm:cxn modelId="{BE06C187-90E3-46FE-8B63-25B80A03842D}" type="presParOf" srcId="{7918C7CD-50A4-4724-A87C-8F858CE328FD}" destId="{F9633021-F099-4E73-999C-B8B7CED9FD0E}" srcOrd="2" destOrd="0" presId="urn:microsoft.com/office/officeart/2005/8/layout/list1"/>
    <dgm:cxn modelId="{A3B94D93-6EB5-40DF-B0FB-0F1A20F04E78}" type="presParOf" srcId="{7918C7CD-50A4-4724-A87C-8F858CE328FD}" destId="{F2A1F696-0754-442C-97B9-AB18A0BAF4B2}" srcOrd="3" destOrd="0" presId="urn:microsoft.com/office/officeart/2005/8/layout/list1"/>
    <dgm:cxn modelId="{41382A26-6E63-40CD-A755-A66141EE60C2}" type="presParOf" srcId="{7918C7CD-50A4-4724-A87C-8F858CE328FD}" destId="{415CB48A-A28C-440A-9316-B8347606AA26}" srcOrd="4" destOrd="0" presId="urn:microsoft.com/office/officeart/2005/8/layout/list1"/>
    <dgm:cxn modelId="{756F9095-E234-4462-9AB1-33C82E6F4B61}" type="presParOf" srcId="{415CB48A-A28C-440A-9316-B8347606AA26}" destId="{2B617F1C-0A34-4DCA-80F2-DC7F7BC56B52}" srcOrd="0" destOrd="0" presId="urn:microsoft.com/office/officeart/2005/8/layout/list1"/>
    <dgm:cxn modelId="{4449FC3F-2563-4F6A-9EC0-47C387E15685}" type="presParOf" srcId="{415CB48A-A28C-440A-9316-B8347606AA26}" destId="{E187BE8B-4FD1-486F-9347-1DBB998BA885}" srcOrd="1" destOrd="0" presId="urn:microsoft.com/office/officeart/2005/8/layout/list1"/>
    <dgm:cxn modelId="{EF1E892F-32B3-4D4F-B83C-A7E64546B512}" type="presParOf" srcId="{7918C7CD-50A4-4724-A87C-8F858CE328FD}" destId="{01D8EAEC-CE8A-4058-87B7-45E200B5EEDE}" srcOrd="5" destOrd="0" presId="urn:microsoft.com/office/officeart/2005/8/layout/list1"/>
    <dgm:cxn modelId="{7252DA71-1E23-4532-BCFC-6FDAB2D48337}" type="presParOf" srcId="{7918C7CD-50A4-4724-A87C-8F858CE328FD}" destId="{C82CFF22-C793-44D1-B61F-5FABAD4A9855}" srcOrd="6" destOrd="0" presId="urn:microsoft.com/office/officeart/2005/8/layout/list1"/>
    <dgm:cxn modelId="{8F025BF7-533C-4E12-9979-14133079F426}" type="presParOf" srcId="{7918C7CD-50A4-4724-A87C-8F858CE328FD}" destId="{4ABDE845-9CA3-49E6-99DA-409080C11657}" srcOrd="7" destOrd="0" presId="urn:microsoft.com/office/officeart/2005/8/layout/list1"/>
    <dgm:cxn modelId="{336E357D-4BD9-4766-AF47-08F8E1FF13D1}" type="presParOf" srcId="{7918C7CD-50A4-4724-A87C-8F858CE328FD}" destId="{7292D1D4-B605-428E-A063-D74DC57CF3E2}" srcOrd="8" destOrd="0" presId="urn:microsoft.com/office/officeart/2005/8/layout/list1"/>
    <dgm:cxn modelId="{EE76CA14-471A-4799-B8DF-1334DD36E2E7}" type="presParOf" srcId="{7292D1D4-B605-428E-A063-D74DC57CF3E2}" destId="{BDFF8297-17C9-4605-827A-DAEF255DCD86}" srcOrd="0" destOrd="0" presId="urn:microsoft.com/office/officeart/2005/8/layout/list1"/>
    <dgm:cxn modelId="{7839567B-7FB1-4D0E-8DFA-7DCCDCE35344}" type="presParOf" srcId="{7292D1D4-B605-428E-A063-D74DC57CF3E2}" destId="{0F54BC4F-9C0F-441D-BCA2-4F815DFB7A35}" srcOrd="1" destOrd="0" presId="urn:microsoft.com/office/officeart/2005/8/layout/list1"/>
    <dgm:cxn modelId="{0AACBF21-6EB7-4FE3-82AE-5F5A651C9279}" type="presParOf" srcId="{7918C7CD-50A4-4724-A87C-8F858CE328FD}" destId="{D7967B0B-8B04-4DE1-BE19-96C37BDA4300}" srcOrd="9" destOrd="0" presId="urn:microsoft.com/office/officeart/2005/8/layout/list1"/>
    <dgm:cxn modelId="{057FE127-851F-4D31-8692-C50FA05677C4}" type="presParOf" srcId="{7918C7CD-50A4-4724-A87C-8F858CE328FD}" destId="{8E63176B-B6D6-44D0-9295-C1C53DE2992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5790F8-AC81-42E4-9502-FD15083C9B07}"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286B0D92-16E5-44D0-B79C-209AEE235CDA}">
      <dgm:prSet phldrT="[Text]" custT="1"/>
      <dgm:spPr>
        <a:solidFill>
          <a:srgbClr val="7030A0"/>
        </a:solidFill>
      </dgm:spPr>
      <dgm:t>
        <a:bodyPr/>
        <a:lstStyle/>
        <a:p>
          <a:r>
            <a:rPr lang="en-US" sz="4500" b="1" dirty="0">
              <a:latin typeface="Arial" panose="020B0604020202020204" pitchFamily="34" charset="0"/>
              <a:cs typeface="Arial" panose="020B0604020202020204" pitchFamily="34" charset="0"/>
            </a:rPr>
            <a:t>2</a:t>
          </a:r>
        </a:p>
      </dgm:t>
    </dgm:pt>
    <dgm:pt modelId="{0394262B-7339-4EB4-9F85-0E206BEE6FBC}" type="parTrans" cxnId="{2E0B2C98-4367-4A70-9D42-70415056F7EA}">
      <dgm:prSet/>
      <dgm:spPr/>
      <dgm:t>
        <a:bodyPr/>
        <a:lstStyle/>
        <a:p>
          <a:endParaRPr lang="en-US" sz="4500" b="1">
            <a:latin typeface="Arial" panose="020B0604020202020204" pitchFamily="34" charset="0"/>
            <a:cs typeface="Arial" panose="020B0604020202020204" pitchFamily="34" charset="0"/>
          </a:endParaRPr>
        </a:p>
      </dgm:t>
    </dgm:pt>
    <dgm:pt modelId="{35608206-E217-46FF-ADBE-396C0352907D}" type="sibTrans" cxnId="{2E0B2C98-4367-4A70-9D42-70415056F7EA}">
      <dgm:prSet custT="1"/>
      <dgm:spPr>
        <a:solidFill>
          <a:srgbClr val="7030A0"/>
        </a:solidFill>
      </dgm:spPr>
      <dgm:t>
        <a:bodyPr/>
        <a:lstStyle/>
        <a:p>
          <a:endParaRPr lang="en-US" sz="4500" b="1">
            <a:latin typeface="Arial" panose="020B0604020202020204" pitchFamily="34" charset="0"/>
            <a:cs typeface="Arial" panose="020B0604020202020204" pitchFamily="34" charset="0"/>
          </a:endParaRPr>
        </a:p>
      </dgm:t>
    </dgm:pt>
    <dgm:pt modelId="{6B48E5B0-9AD4-46EC-8D48-4F5A082976D4}">
      <dgm:prSet phldrT="[Text]" custT="1"/>
      <dgm:spPr/>
      <dgm:t>
        <a:bodyPr/>
        <a:lstStyle/>
        <a:p>
          <a:r>
            <a:rPr lang="en-US" sz="4500" b="1" dirty="0">
              <a:latin typeface="Arial" panose="020B0604020202020204" pitchFamily="34" charset="0"/>
              <a:cs typeface="Arial" panose="020B0604020202020204" pitchFamily="34" charset="0"/>
            </a:rPr>
            <a:t>3</a:t>
          </a:r>
        </a:p>
      </dgm:t>
    </dgm:pt>
    <dgm:pt modelId="{7C21B2ED-C957-43FE-97BF-CFD4B64BF7BF}" type="parTrans" cxnId="{C8638E58-E626-43FC-9ECC-DD38F4C09FB3}">
      <dgm:prSet/>
      <dgm:spPr/>
      <dgm:t>
        <a:bodyPr/>
        <a:lstStyle/>
        <a:p>
          <a:endParaRPr lang="en-US" sz="4500" b="1">
            <a:latin typeface="Arial" panose="020B0604020202020204" pitchFamily="34" charset="0"/>
            <a:cs typeface="Arial" panose="020B0604020202020204" pitchFamily="34" charset="0"/>
          </a:endParaRPr>
        </a:p>
      </dgm:t>
    </dgm:pt>
    <dgm:pt modelId="{293428D7-6497-4C20-9319-7852644902B6}" type="sibTrans" cxnId="{C8638E58-E626-43FC-9ECC-DD38F4C09FB3}">
      <dgm:prSet custT="1"/>
      <dgm:spPr/>
      <dgm:t>
        <a:bodyPr/>
        <a:lstStyle/>
        <a:p>
          <a:endParaRPr lang="en-US" sz="4500" b="1">
            <a:latin typeface="Arial" panose="020B0604020202020204" pitchFamily="34" charset="0"/>
            <a:cs typeface="Arial" panose="020B0604020202020204" pitchFamily="34" charset="0"/>
          </a:endParaRPr>
        </a:p>
      </dgm:t>
    </dgm:pt>
    <dgm:pt modelId="{83C35E4E-BD8F-4B0E-B37B-5F259174563C}">
      <dgm:prSet phldrT="[Text]" custT="1"/>
      <dgm:spPr/>
      <dgm:t>
        <a:bodyPr/>
        <a:lstStyle/>
        <a:p>
          <a:r>
            <a:rPr lang="en-US" sz="4500" b="1" dirty="0">
              <a:latin typeface="Arial" panose="020B0604020202020204" pitchFamily="34" charset="0"/>
              <a:cs typeface="Arial" panose="020B0604020202020204" pitchFamily="34" charset="0"/>
            </a:rPr>
            <a:t>4</a:t>
          </a:r>
        </a:p>
      </dgm:t>
    </dgm:pt>
    <dgm:pt modelId="{AB676344-A895-45E6-9B01-81C1FB3D2ED1}" type="parTrans" cxnId="{4D319172-ADC4-4340-B79A-B5C2FC39C5BA}">
      <dgm:prSet/>
      <dgm:spPr/>
      <dgm:t>
        <a:bodyPr/>
        <a:lstStyle/>
        <a:p>
          <a:endParaRPr lang="en-US" sz="4500" b="1">
            <a:latin typeface="Arial" panose="020B0604020202020204" pitchFamily="34" charset="0"/>
            <a:cs typeface="Arial" panose="020B0604020202020204" pitchFamily="34" charset="0"/>
          </a:endParaRPr>
        </a:p>
      </dgm:t>
    </dgm:pt>
    <dgm:pt modelId="{8CAAFEDF-5478-4FEB-9090-6A201E018738}" type="sibTrans" cxnId="{4D319172-ADC4-4340-B79A-B5C2FC39C5BA}">
      <dgm:prSet custT="1"/>
      <dgm:spPr/>
      <dgm:t>
        <a:bodyPr/>
        <a:lstStyle/>
        <a:p>
          <a:endParaRPr lang="en-US" sz="4500" b="1">
            <a:latin typeface="Arial" panose="020B0604020202020204" pitchFamily="34" charset="0"/>
            <a:cs typeface="Arial" panose="020B0604020202020204" pitchFamily="34" charset="0"/>
          </a:endParaRPr>
        </a:p>
      </dgm:t>
    </dgm:pt>
    <dgm:pt modelId="{D9832D7F-E409-4A4D-8E67-46834A59D6AB}">
      <dgm:prSet phldrT="[Text]" custT="1"/>
      <dgm:spPr/>
      <dgm:t>
        <a:bodyPr/>
        <a:lstStyle/>
        <a:p>
          <a:r>
            <a:rPr lang="en-US" sz="4500" b="1" dirty="0">
              <a:latin typeface="Arial" panose="020B0604020202020204" pitchFamily="34" charset="0"/>
              <a:cs typeface="Arial" panose="020B0604020202020204" pitchFamily="34" charset="0"/>
            </a:rPr>
            <a:t>5</a:t>
          </a:r>
        </a:p>
      </dgm:t>
    </dgm:pt>
    <dgm:pt modelId="{5F13423F-933C-41AA-A8BC-24E95079D19D}" type="parTrans" cxnId="{99EF212E-747B-48F2-9172-ED5EB30ED926}">
      <dgm:prSet/>
      <dgm:spPr/>
      <dgm:t>
        <a:bodyPr/>
        <a:lstStyle/>
        <a:p>
          <a:endParaRPr lang="en-US" sz="4500" b="1">
            <a:latin typeface="Arial" panose="020B0604020202020204" pitchFamily="34" charset="0"/>
            <a:cs typeface="Arial" panose="020B0604020202020204" pitchFamily="34" charset="0"/>
          </a:endParaRPr>
        </a:p>
      </dgm:t>
    </dgm:pt>
    <dgm:pt modelId="{2F82DBED-BB73-4EDF-A82F-44DD583320AA}" type="sibTrans" cxnId="{99EF212E-747B-48F2-9172-ED5EB30ED926}">
      <dgm:prSet custT="1"/>
      <dgm:spPr/>
      <dgm:t>
        <a:bodyPr/>
        <a:lstStyle/>
        <a:p>
          <a:endParaRPr lang="en-US" sz="4500" b="1">
            <a:latin typeface="Arial" panose="020B0604020202020204" pitchFamily="34" charset="0"/>
            <a:cs typeface="Arial" panose="020B0604020202020204" pitchFamily="34" charset="0"/>
          </a:endParaRPr>
        </a:p>
      </dgm:t>
    </dgm:pt>
    <dgm:pt modelId="{B7285022-84F0-4828-A18B-0C635BBBC8EF}">
      <dgm:prSet phldrT="[Text]" custT="1"/>
      <dgm:spPr/>
      <dgm:t>
        <a:bodyPr/>
        <a:lstStyle/>
        <a:p>
          <a:r>
            <a:rPr lang="en-US" sz="4500" b="1" dirty="0">
              <a:latin typeface="Arial" panose="020B0604020202020204" pitchFamily="34" charset="0"/>
              <a:cs typeface="Arial" panose="020B0604020202020204" pitchFamily="34" charset="0"/>
            </a:rPr>
            <a:t>6</a:t>
          </a:r>
        </a:p>
      </dgm:t>
    </dgm:pt>
    <dgm:pt modelId="{7E4E26D6-94C7-4C4D-932F-3FA391852888}" type="parTrans" cxnId="{CB30D70D-38A5-4F91-B6C2-09EBA9DD08B2}">
      <dgm:prSet/>
      <dgm:spPr/>
      <dgm:t>
        <a:bodyPr/>
        <a:lstStyle/>
        <a:p>
          <a:endParaRPr lang="en-US" sz="4500" b="1">
            <a:latin typeface="Arial" panose="020B0604020202020204" pitchFamily="34" charset="0"/>
            <a:cs typeface="Arial" panose="020B0604020202020204" pitchFamily="34" charset="0"/>
          </a:endParaRPr>
        </a:p>
      </dgm:t>
    </dgm:pt>
    <dgm:pt modelId="{348D36A1-93A9-4F11-93D9-91DED809CF0B}" type="sibTrans" cxnId="{CB30D70D-38A5-4F91-B6C2-09EBA9DD08B2}">
      <dgm:prSet custT="1"/>
      <dgm:spPr/>
      <dgm:t>
        <a:bodyPr/>
        <a:lstStyle/>
        <a:p>
          <a:endParaRPr lang="en-US" sz="4500" b="1">
            <a:latin typeface="Arial" panose="020B0604020202020204" pitchFamily="34" charset="0"/>
            <a:cs typeface="Arial" panose="020B0604020202020204" pitchFamily="34" charset="0"/>
          </a:endParaRPr>
        </a:p>
      </dgm:t>
    </dgm:pt>
    <dgm:pt modelId="{294E1648-F2F3-46DC-A7C5-F9A1C07D324D}">
      <dgm:prSet phldrT="[Text]" custT="1"/>
      <dgm:spPr/>
      <dgm:t>
        <a:bodyPr/>
        <a:lstStyle/>
        <a:p>
          <a:r>
            <a:rPr lang="en-US" sz="4500" b="1" dirty="0">
              <a:latin typeface="Arial" panose="020B0604020202020204" pitchFamily="34" charset="0"/>
              <a:cs typeface="Arial" panose="020B0604020202020204" pitchFamily="34" charset="0"/>
            </a:rPr>
            <a:t>1</a:t>
          </a:r>
        </a:p>
      </dgm:t>
    </dgm:pt>
    <dgm:pt modelId="{BB3EA246-3721-42B4-9939-A36ABCBDE8B1}" type="parTrans" cxnId="{E1EF2225-6C92-4DD6-88F1-55538222FFAE}">
      <dgm:prSet/>
      <dgm:spPr/>
      <dgm:t>
        <a:bodyPr/>
        <a:lstStyle/>
        <a:p>
          <a:endParaRPr lang="en-US" sz="4500" b="1">
            <a:latin typeface="Arial" panose="020B0604020202020204" pitchFamily="34" charset="0"/>
            <a:cs typeface="Arial" panose="020B0604020202020204" pitchFamily="34" charset="0"/>
          </a:endParaRPr>
        </a:p>
      </dgm:t>
    </dgm:pt>
    <dgm:pt modelId="{2B690431-5E41-4C11-8C13-C6314753FC01}" type="sibTrans" cxnId="{E1EF2225-6C92-4DD6-88F1-55538222FFAE}">
      <dgm:prSet custT="1"/>
      <dgm:spPr/>
      <dgm:t>
        <a:bodyPr/>
        <a:lstStyle/>
        <a:p>
          <a:endParaRPr lang="en-US" sz="4500" b="1">
            <a:latin typeface="Arial" panose="020B0604020202020204" pitchFamily="34" charset="0"/>
            <a:cs typeface="Arial" panose="020B0604020202020204" pitchFamily="34" charset="0"/>
          </a:endParaRPr>
        </a:p>
      </dgm:t>
    </dgm:pt>
    <dgm:pt modelId="{E0F62061-CE81-42DF-BF7E-BDB373E0A9E6}" type="pres">
      <dgm:prSet presAssocID="{5F5790F8-AC81-42E4-9502-FD15083C9B07}" presName="cycle" presStyleCnt="0">
        <dgm:presLayoutVars>
          <dgm:dir/>
          <dgm:resizeHandles val="exact"/>
        </dgm:presLayoutVars>
      </dgm:prSet>
      <dgm:spPr/>
    </dgm:pt>
    <dgm:pt modelId="{A20D464F-9186-48E2-B036-379ADEE6A09D}" type="pres">
      <dgm:prSet presAssocID="{286B0D92-16E5-44D0-B79C-209AEE235CDA}" presName="node" presStyleLbl="node1" presStyleIdx="0" presStyleCnt="6">
        <dgm:presLayoutVars>
          <dgm:bulletEnabled val="1"/>
        </dgm:presLayoutVars>
      </dgm:prSet>
      <dgm:spPr/>
    </dgm:pt>
    <dgm:pt modelId="{FABA25AC-AB51-44F2-8DBD-CF61B651119D}" type="pres">
      <dgm:prSet presAssocID="{35608206-E217-46FF-ADBE-396C0352907D}" presName="sibTrans" presStyleLbl="sibTrans2D1" presStyleIdx="0" presStyleCnt="6"/>
      <dgm:spPr/>
    </dgm:pt>
    <dgm:pt modelId="{61512E3C-7491-4CAC-A9CC-D48183CF090D}" type="pres">
      <dgm:prSet presAssocID="{35608206-E217-46FF-ADBE-396C0352907D}" presName="connectorText" presStyleLbl="sibTrans2D1" presStyleIdx="0" presStyleCnt="6"/>
      <dgm:spPr/>
    </dgm:pt>
    <dgm:pt modelId="{C547C557-57FC-485E-A445-E516A573F7F1}" type="pres">
      <dgm:prSet presAssocID="{6B48E5B0-9AD4-46EC-8D48-4F5A082976D4}" presName="node" presStyleLbl="node1" presStyleIdx="1" presStyleCnt="6">
        <dgm:presLayoutVars>
          <dgm:bulletEnabled val="1"/>
        </dgm:presLayoutVars>
      </dgm:prSet>
      <dgm:spPr/>
    </dgm:pt>
    <dgm:pt modelId="{382FAE6D-B7EC-4933-BDE8-E758BBCAC3BB}" type="pres">
      <dgm:prSet presAssocID="{293428D7-6497-4C20-9319-7852644902B6}" presName="sibTrans" presStyleLbl="sibTrans2D1" presStyleIdx="1" presStyleCnt="6"/>
      <dgm:spPr/>
    </dgm:pt>
    <dgm:pt modelId="{D180A1EF-A00E-47BB-BA49-719CC72C3056}" type="pres">
      <dgm:prSet presAssocID="{293428D7-6497-4C20-9319-7852644902B6}" presName="connectorText" presStyleLbl="sibTrans2D1" presStyleIdx="1" presStyleCnt="6"/>
      <dgm:spPr/>
    </dgm:pt>
    <dgm:pt modelId="{9DD154C1-F36A-4D42-BDBA-7850EA058F25}" type="pres">
      <dgm:prSet presAssocID="{83C35E4E-BD8F-4B0E-B37B-5F259174563C}" presName="node" presStyleLbl="node1" presStyleIdx="2" presStyleCnt="6">
        <dgm:presLayoutVars>
          <dgm:bulletEnabled val="1"/>
        </dgm:presLayoutVars>
      </dgm:prSet>
      <dgm:spPr/>
    </dgm:pt>
    <dgm:pt modelId="{CD41D8AD-E48F-4F7C-9D33-6CF20B7AB0B0}" type="pres">
      <dgm:prSet presAssocID="{8CAAFEDF-5478-4FEB-9090-6A201E018738}" presName="sibTrans" presStyleLbl="sibTrans2D1" presStyleIdx="2" presStyleCnt="6"/>
      <dgm:spPr/>
    </dgm:pt>
    <dgm:pt modelId="{03632990-642C-4083-A117-5672FB47C3C1}" type="pres">
      <dgm:prSet presAssocID="{8CAAFEDF-5478-4FEB-9090-6A201E018738}" presName="connectorText" presStyleLbl="sibTrans2D1" presStyleIdx="2" presStyleCnt="6"/>
      <dgm:spPr/>
    </dgm:pt>
    <dgm:pt modelId="{AA5DC284-8A38-4AED-B1C9-2F32DF4C7F27}" type="pres">
      <dgm:prSet presAssocID="{D9832D7F-E409-4A4D-8E67-46834A59D6AB}" presName="node" presStyleLbl="node1" presStyleIdx="3" presStyleCnt="6">
        <dgm:presLayoutVars>
          <dgm:bulletEnabled val="1"/>
        </dgm:presLayoutVars>
      </dgm:prSet>
      <dgm:spPr/>
    </dgm:pt>
    <dgm:pt modelId="{9EBA66EE-D728-4253-9252-A3E770BA9726}" type="pres">
      <dgm:prSet presAssocID="{2F82DBED-BB73-4EDF-A82F-44DD583320AA}" presName="sibTrans" presStyleLbl="sibTrans2D1" presStyleIdx="3" presStyleCnt="6"/>
      <dgm:spPr/>
    </dgm:pt>
    <dgm:pt modelId="{341E71DB-7CFB-404E-B3B9-41A26665D350}" type="pres">
      <dgm:prSet presAssocID="{2F82DBED-BB73-4EDF-A82F-44DD583320AA}" presName="connectorText" presStyleLbl="sibTrans2D1" presStyleIdx="3" presStyleCnt="6"/>
      <dgm:spPr/>
    </dgm:pt>
    <dgm:pt modelId="{C25F6EF6-4FAA-4BFA-BC2B-FE932E5BAA11}" type="pres">
      <dgm:prSet presAssocID="{B7285022-84F0-4828-A18B-0C635BBBC8EF}" presName="node" presStyleLbl="node1" presStyleIdx="4" presStyleCnt="6">
        <dgm:presLayoutVars>
          <dgm:bulletEnabled val="1"/>
        </dgm:presLayoutVars>
      </dgm:prSet>
      <dgm:spPr/>
    </dgm:pt>
    <dgm:pt modelId="{64BD76FC-1E5B-4A34-A18F-C588B8C4360D}" type="pres">
      <dgm:prSet presAssocID="{348D36A1-93A9-4F11-93D9-91DED809CF0B}" presName="sibTrans" presStyleLbl="sibTrans2D1" presStyleIdx="4" presStyleCnt="6"/>
      <dgm:spPr/>
    </dgm:pt>
    <dgm:pt modelId="{0066EA25-0CA5-4D5B-9E0F-438E122FC330}" type="pres">
      <dgm:prSet presAssocID="{348D36A1-93A9-4F11-93D9-91DED809CF0B}" presName="connectorText" presStyleLbl="sibTrans2D1" presStyleIdx="4" presStyleCnt="6"/>
      <dgm:spPr/>
    </dgm:pt>
    <dgm:pt modelId="{1D024C9B-CFBA-4A37-8BF2-FF3F20952156}" type="pres">
      <dgm:prSet presAssocID="{294E1648-F2F3-46DC-A7C5-F9A1C07D324D}" presName="node" presStyleLbl="node1" presStyleIdx="5" presStyleCnt="6">
        <dgm:presLayoutVars>
          <dgm:bulletEnabled val="1"/>
        </dgm:presLayoutVars>
      </dgm:prSet>
      <dgm:spPr/>
    </dgm:pt>
    <dgm:pt modelId="{33C1451B-BA75-4D73-BED4-8F1144F6C091}" type="pres">
      <dgm:prSet presAssocID="{2B690431-5E41-4C11-8C13-C6314753FC01}" presName="sibTrans" presStyleLbl="sibTrans2D1" presStyleIdx="5" presStyleCnt="6"/>
      <dgm:spPr/>
    </dgm:pt>
    <dgm:pt modelId="{A35FA887-1236-452A-BDCE-77A8E0AA66EB}" type="pres">
      <dgm:prSet presAssocID="{2B690431-5E41-4C11-8C13-C6314753FC01}" presName="connectorText" presStyleLbl="sibTrans2D1" presStyleIdx="5" presStyleCnt="6"/>
      <dgm:spPr/>
    </dgm:pt>
  </dgm:ptLst>
  <dgm:cxnLst>
    <dgm:cxn modelId="{CB30D70D-38A5-4F91-B6C2-09EBA9DD08B2}" srcId="{5F5790F8-AC81-42E4-9502-FD15083C9B07}" destId="{B7285022-84F0-4828-A18B-0C635BBBC8EF}" srcOrd="4" destOrd="0" parTransId="{7E4E26D6-94C7-4C4D-932F-3FA391852888}" sibTransId="{348D36A1-93A9-4F11-93D9-91DED809CF0B}"/>
    <dgm:cxn modelId="{BFF47211-2539-4592-80F4-02A7EC6DE83F}" type="presOf" srcId="{D9832D7F-E409-4A4D-8E67-46834A59D6AB}" destId="{AA5DC284-8A38-4AED-B1C9-2F32DF4C7F27}" srcOrd="0" destOrd="0" presId="urn:microsoft.com/office/officeart/2005/8/layout/cycle2"/>
    <dgm:cxn modelId="{E1EF2225-6C92-4DD6-88F1-55538222FFAE}" srcId="{5F5790F8-AC81-42E4-9502-FD15083C9B07}" destId="{294E1648-F2F3-46DC-A7C5-F9A1C07D324D}" srcOrd="5" destOrd="0" parTransId="{BB3EA246-3721-42B4-9939-A36ABCBDE8B1}" sibTransId="{2B690431-5E41-4C11-8C13-C6314753FC01}"/>
    <dgm:cxn modelId="{99EF212E-747B-48F2-9172-ED5EB30ED926}" srcId="{5F5790F8-AC81-42E4-9502-FD15083C9B07}" destId="{D9832D7F-E409-4A4D-8E67-46834A59D6AB}" srcOrd="3" destOrd="0" parTransId="{5F13423F-933C-41AA-A8BC-24E95079D19D}" sibTransId="{2F82DBED-BB73-4EDF-A82F-44DD583320AA}"/>
    <dgm:cxn modelId="{1E83DB5E-8454-44A4-A303-8BA1FABECA2F}" type="presOf" srcId="{293428D7-6497-4C20-9319-7852644902B6}" destId="{382FAE6D-B7EC-4933-BDE8-E758BBCAC3BB}" srcOrd="0" destOrd="0" presId="urn:microsoft.com/office/officeart/2005/8/layout/cycle2"/>
    <dgm:cxn modelId="{81B02A45-F344-472D-BAA1-BC1E8A7269BF}" type="presOf" srcId="{35608206-E217-46FF-ADBE-396C0352907D}" destId="{61512E3C-7491-4CAC-A9CC-D48183CF090D}" srcOrd="1" destOrd="0" presId="urn:microsoft.com/office/officeart/2005/8/layout/cycle2"/>
    <dgm:cxn modelId="{6F81D24B-F920-4890-9D73-1311C882A8A5}" type="presOf" srcId="{294E1648-F2F3-46DC-A7C5-F9A1C07D324D}" destId="{1D024C9B-CFBA-4A37-8BF2-FF3F20952156}" srcOrd="0" destOrd="0" presId="urn:microsoft.com/office/officeart/2005/8/layout/cycle2"/>
    <dgm:cxn modelId="{6AE2426C-5BEC-47E5-B3C7-1C5F2143A312}" type="presOf" srcId="{35608206-E217-46FF-ADBE-396C0352907D}" destId="{FABA25AC-AB51-44F2-8DBD-CF61B651119D}" srcOrd="0" destOrd="0" presId="urn:microsoft.com/office/officeart/2005/8/layout/cycle2"/>
    <dgm:cxn modelId="{4D319172-ADC4-4340-B79A-B5C2FC39C5BA}" srcId="{5F5790F8-AC81-42E4-9502-FD15083C9B07}" destId="{83C35E4E-BD8F-4B0E-B37B-5F259174563C}" srcOrd="2" destOrd="0" parTransId="{AB676344-A895-45E6-9B01-81C1FB3D2ED1}" sibTransId="{8CAAFEDF-5478-4FEB-9090-6A201E018738}"/>
    <dgm:cxn modelId="{F7FCB854-D260-4E39-9D2B-CCDF5764F7B0}" type="presOf" srcId="{8CAAFEDF-5478-4FEB-9090-6A201E018738}" destId="{CD41D8AD-E48F-4F7C-9D33-6CF20B7AB0B0}" srcOrd="0" destOrd="0" presId="urn:microsoft.com/office/officeart/2005/8/layout/cycle2"/>
    <dgm:cxn modelId="{74EB5656-AC3F-4FEE-AC7E-23B43188D106}" type="presOf" srcId="{8CAAFEDF-5478-4FEB-9090-6A201E018738}" destId="{03632990-642C-4083-A117-5672FB47C3C1}" srcOrd="1" destOrd="0" presId="urn:microsoft.com/office/officeart/2005/8/layout/cycle2"/>
    <dgm:cxn modelId="{C8638E58-E626-43FC-9ECC-DD38F4C09FB3}" srcId="{5F5790F8-AC81-42E4-9502-FD15083C9B07}" destId="{6B48E5B0-9AD4-46EC-8D48-4F5A082976D4}" srcOrd="1" destOrd="0" parTransId="{7C21B2ED-C957-43FE-97BF-CFD4B64BF7BF}" sibTransId="{293428D7-6497-4C20-9319-7852644902B6}"/>
    <dgm:cxn modelId="{9F966686-2E3C-401B-97B0-C3E519A03310}" type="presOf" srcId="{2F82DBED-BB73-4EDF-A82F-44DD583320AA}" destId="{341E71DB-7CFB-404E-B3B9-41A26665D350}" srcOrd="1" destOrd="0" presId="urn:microsoft.com/office/officeart/2005/8/layout/cycle2"/>
    <dgm:cxn modelId="{2E0B2C98-4367-4A70-9D42-70415056F7EA}" srcId="{5F5790F8-AC81-42E4-9502-FD15083C9B07}" destId="{286B0D92-16E5-44D0-B79C-209AEE235CDA}" srcOrd="0" destOrd="0" parTransId="{0394262B-7339-4EB4-9F85-0E206BEE6FBC}" sibTransId="{35608206-E217-46FF-ADBE-396C0352907D}"/>
    <dgm:cxn modelId="{E8DB1599-52C0-4131-9847-2A1FAB23E4C8}" type="presOf" srcId="{348D36A1-93A9-4F11-93D9-91DED809CF0B}" destId="{0066EA25-0CA5-4D5B-9E0F-438E122FC330}" srcOrd="1" destOrd="0" presId="urn:microsoft.com/office/officeart/2005/8/layout/cycle2"/>
    <dgm:cxn modelId="{2510309F-0F39-418B-91E6-72C9AE1E92E0}" type="presOf" srcId="{6B48E5B0-9AD4-46EC-8D48-4F5A082976D4}" destId="{C547C557-57FC-485E-A445-E516A573F7F1}" srcOrd="0" destOrd="0" presId="urn:microsoft.com/office/officeart/2005/8/layout/cycle2"/>
    <dgm:cxn modelId="{29C019A2-EFC8-4FC6-86D5-4A3AA33BEBB3}" type="presOf" srcId="{83C35E4E-BD8F-4B0E-B37B-5F259174563C}" destId="{9DD154C1-F36A-4D42-BDBA-7850EA058F25}" srcOrd="0" destOrd="0" presId="urn:microsoft.com/office/officeart/2005/8/layout/cycle2"/>
    <dgm:cxn modelId="{BD1EE2A8-096E-47D0-932D-75715EE8E233}" type="presOf" srcId="{2B690431-5E41-4C11-8C13-C6314753FC01}" destId="{A35FA887-1236-452A-BDCE-77A8E0AA66EB}" srcOrd="1" destOrd="0" presId="urn:microsoft.com/office/officeart/2005/8/layout/cycle2"/>
    <dgm:cxn modelId="{9F761EB5-CCAE-4020-AE9D-EA90115EAD91}" type="presOf" srcId="{5F5790F8-AC81-42E4-9502-FD15083C9B07}" destId="{E0F62061-CE81-42DF-BF7E-BDB373E0A9E6}" srcOrd="0" destOrd="0" presId="urn:microsoft.com/office/officeart/2005/8/layout/cycle2"/>
    <dgm:cxn modelId="{E77976CB-457D-4C10-A3DD-09F7135A3036}" type="presOf" srcId="{2F82DBED-BB73-4EDF-A82F-44DD583320AA}" destId="{9EBA66EE-D728-4253-9252-A3E770BA9726}" srcOrd="0" destOrd="0" presId="urn:microsoft.com/office/officeart/2005/8/layout/cycle2"/>
    <dgm:cxn modelId="{AC488BCD-DFBA-406B-AD67-E655585CC34F}" type="presOf" srcId="{293428D7-6497-4C20-9319-7852644902B6}" destId="{D180A1EF-A00E-47BB-BA49-719CC72C3056}" srcOrd="1" destOrd="0" presId="urn:microsoft.com/office/officeart/2005/8/layout/cycle2"/>
    <dgm:cxn modelId="{0F7369D7-C66C-4DF7-A9E7-2C3D1F634DB4}" type="presOf" srcId="{286B0D92-16E5-44D0-B79C-209AEE235CDA}" destId="{A20D464F-9186-48E2-B036-379ADEE6A09D}" srcOrd="0" destOrd="0" presId="urn:microsoft.com/office/officeart/2005/8/layout/cycle2"/>
    <dgm:cxn modelId="{D0E862EF-6207-4B21-B5AE-06899F7DD887}" type="presOf" srcId="{B7285022-84F0-4828-A18B-0C635BBBC8EF}" destId="{C25F6EF6-4FAA-4BFA-BC2B-FE932E5BAA11}" srcOrd="0" destOrd="0" presId="urn:microsoft.com/office/officeart/2005/8/layout/cycle2"/>
    <dgm:cxn modelId="{B4A49AF0-9F70-4479-9F61-84D0FE0D9528}" type="presOf" srcId="{348D36A1-93A9-4F11-93D9-91DED809CF0B}" destId="{64BD76FC-1E5B-4A34-A18F-C588B8C4360D}" srcOrd="0" destOrd="0" presId="urn:microsoft.com/office/officeart/2005/8/layout/cycle2"/>
    <dgm:cxn modelId="{F105ACF1-62F3-4660-82C3-88E810B9C34B}" type="presOf" srcId="{2B690431-5E41-4C11-8C13-C6314753FC01}" destId="{33C1451B-BA75-4D73-BED4-8F1144F6C091}" srcOrd="0" destOrd="0" presId="urn:microsoft.com/office/officeart/2005/8/layout/cycle2"/>
    <dgm:cxn modelId="{89A24655-C621-4DB3-B8E7-BFDB683FFF8D}" type="presParOf" srcId="{E0F62061-CE81-42DF-BF7E-BDB373E0A9E6}" destId="{A20D464F-9186-48E2-B036-379ADEE6A09D}" srcOrd="0" destOrd="0" presId="urn:microsoft.com/office/officeart/2005/8/layout/cycle2"/>
    <dgm:cxn modelId="{A144453D-2586-4B04-BF0A-D96A0E721AC7}" type="presParOf" srcId="{E0F62061-CE81-42DF-BF7E-BDB373E0A9E6}" destId="{FABA25AC-AB51-44F2-8DBD-CF61B651119D}" srcOrd="1" destOrd="0" presId="urn:microsoft.com/office/officeart/2005/8/layout/cycle2"/>
    <dgm:cxn modelId="{45CC53EB-27F8-4A5D-B88E-E4511AD04C97}" type="presParOf" srcId="{FABA25AC-AB51-44F2-8DBD-CF61B651119D}" destId="{61512E3C-7491-4CAC-A9CC-D48183CF090D}" srcOrd="0" destOrd="0" presId="urn:microsoft.com/office/officeart/2005/8/layout/cycle2"/>
    <dgm:cxn modelId="{881742CB-3965-4973-AF9C-82A5F1ACA596}" type="presParOf" srcId="{E0F62061-CE81-42DF-BF7E-BDB373E0A9E6}" destId="{C547C557-57FC-485E-A445-E516A573F7F1}" srcOrd="2" destOrd="0" presId="urn:microsoft.com/office/officeart/2005/8/layout/cycle2"/>
    <dgm:cxn modelId="{D7F2002C-B88A-4FFA-BD01-EF74B317122F}" type="presParOf" srcId="{E0F62061-CE81-42DF-BF7E-BDB373E0A9E6}" destId="{382FAE6D-B7EC-4933-BDE8-E758BBCAC3BB}" srcOrd="3" destOrd="0" presId="urn:microsoft.com/office/officeart/2005/8/layout/cycle2"/>
    <dgm:cxn modelId="{56C40342-4A88-43BC-9075-AA570A1CBE3B}" type="presParOf" srcId="{382FAE6D-B7EC-4933-BDE8-E758BBCAC3BB}" destId="{D180A1EF-A00E-47BB-BA49-719CC72C3056}" srcOrd="0" destOrd="0" presId="urn:microsoft.com/office/officeart/2005/8/layout/cycle2"/>
    <dgm:cxn modelId="{AB3F050D-1BB7-4524-9B14-C881FD561B80}" type="presParOf" srcId="{E0F62061-CE81-42DF-BF7E-BDB373E0A9E6}" destId="{9DD154C1-F36A-4D42-BDBA-7850EA058F25}" srcOrd="4" destOrd="0" presId="urn:microsoft.com/office/officeart/2005/8/layout/cycle2"/>
    <dgm:cxn modelId="{CA4FDF73-60F9-4D2B-BAAF-9C75F06A77E9}" type="presParOf" srcId="{E0F62061-CE81-42DF-BF7E-BDB373E0A9E6}" destId="{CD41D8AD-E48F-4F7C-9D33-6CF20B7AB0B0}" srcOrd="5" destOrd="0" presId="urn:microsoft.com/office/officeart/2005/8/layout/cycle2"/>
    <dgm:cxn modelId="{C2C6DC45-6FB7-45D3-A956-EFF32A79297E}" type="presParOf" srcId="{CD41D8AD-E48F-4F7C-9D33-6CF20B7AB0B0}" destId="{03632990-642C-4083-A117-5672FB47C3C1}" srcOrd="0" destOrd="0" presId="urn:microsoft.com/office/officeart/2005/8/layout/cycle2"/>
    <dgm:cxn modelId="{449746C0-40C5-4FCC-B024-70A52FA8A584}" type="presParOf" srcId="{E0F62061-CE81-42DF-BF7E-BDB373E0A9E6}" destId="{AA5DC284-8A38-4AED-B1C9-2F32DF4C7F27}" srcOrd="6" destOrd="0" presId="urn:microsoft.com/office/officeart/2005/8/layout/cycle2"/>
    <dgm:cxn modelId="{A7A9ABED-CDA4-4D56-AC8C-E792A8B8520B}" type="presParOf" srcId="{E0F62061-CE81-42DF-BF7E-BDB373E0A9E6}" destId="{9EBA66EE-D728-4253-9252-A3E770BA9726}" srcOrd="7" destOrd="0" presId="urn:microsoft.com/office/officeart/2005/8/layout/cycle2"/>
    <dgm:cxn modelId="{DCD9B1B0-51C2-4C3B-997C-EF5BBC517B74}" type="presParOf" srcId="{9EBA66EE-D728-4253-9252-A3E770BA9726}" destId="{341E71DB-7CFB-404E-B3B9-41A26665D350}" srcOrd="0" destOrd="0" presId="urn:microsoft.com/office/officeart/2005/8/layout/cycle2"/>
    <dgm:cxn modelId="{475EC5BF-62E8-43D5-9433-2612D9E48794}" type="presParOf" srcId="{E0F62061-CE81-42DF-BF7E-BDB373E0A9E6}" destId="{C25F6EF6-4FAA-4BFA-BC2B-FE932E5BAA11}" srcOrd="8" destOrd="0" presId="urn:microsoft.com/office/officeart/2005/8/layout/cycle2"/>
    <dgm:cxn modelId="{EE7A30A3-C87C-498C-A120-2378916BE007}" type="presParOf" srcId="{E0F62061-CE81-42DF-BF7E-BDB373E0A9E6}" destId="{64BD76FC-1E5B-4A34-A18F-C588B8C4360D}" srcOrd="9" destOrd="0" presId="urn:microsoft.com/office/officeart/2005/8/layout/cycle2"/>
    <dgm:cxn modelId="{D0A1E6BA-5165-47F4-8BFA-9A7673C7A09F}" type="presParOf" srcId="{64BD76FC-1E5B-4A34-A18F-C588B8C4360D}" destId="{0066EA25-0CA5-4D5B-9E0F-438E122FC330}" srcOrd="0" destOrd="0" presId="urn:microsoft.com/office/officeart/2005/8/layout/cycle2"/>
    <dgm:cxn modelId="{2A4F8193-4B24-414A-8893-F0D466804EE4}" type="presParOf" srcId="{E0F62061-CE81-42DF-BF7E-BDB373E0A9E6}" destId="{1D024C9B-CFBA-4A37-8BF2-FF3F20952156}" srcOrd="10" destOrd="0" presId="urn:microsoft.com/office/officeart/2005/8/layout/cycle2"/>
    <dgm:cxn modelId="{328C206D-51F7-4D56-882F-381868AF188C}" type="presParOf" srcId="{E0F62061-CE81-42DF-BF7E-BDB373E0A9E6}" destId="{33C1451B-BA75-4D73-BED4-8F1144F6C091}" srcOrd="11" destOrd="0" presId="urn:microsoft.com/office/officeart/2005/8/layout/cycle2"/>
    <dgm:cxn modelId="{B8C69079-D6E0-4631-80E8-BBE5F75A82EF}" type="presParOf" srcId="{33C1451B-BA75-4D73-BED4-8F1144F6C091}" destId="{A35FA887-1236-452A-BDCE-77A8E0AA66E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C8D07-848E-43E6-9894-A67DD4BF5ED5}">
      <dsp:nvSpPr>
        <dsp:cNvPr id="0" name=""/>
        <dsp:cNvSpPr/>
      </dsp:nvSpPr>
      <dsp:spPr>
        <a:xfrm>
          <a:off x="554512" y="501638"/>
          <a:ext cx="5073968" cy="5073968"/>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Asphalt Promotion</a:t>
          </a:r>
          <a:endParaRPr lang="en-US" sz="2000" b="1" kern="1200" dirty="0"/>
        </a:p>
      </dsp:txBody>
      <dsp:txXfrm>
        <a:off x="3201432" y="1354548"/>
        <a:ext cx="1630918" cy="1087279"/>
      </dsp:txXfrm>
    </dsp:sp>
    <dsp:sp modelId="{B2E82AF1-36B9-4F6C-8C1D-111C6B712A6A}">
      <dsp:nvSpPr>
        <dsp:cNvPr id="0" name=""/>
        <dsp:cNvSpPr/>
      </dsp:nvSpPr>
      <dsp:spPr>
        <a:xfrm>
          <a:off x="598003" y="636944"/>
          <a:ext cx="5073968" cy="5073968"/>
        </a:xfrm>
        <a:prstGeom prst="pie">
          <a:avLst>
            <a:gd name="adj1" fmla="val 20520000"/>
            <a:gd name="adj2" fmla="val 32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Health, Safety, and Environ-mental Oversight </a:t>
          </a:r>
          <a:endParaRPr lang="en-US" sz="2000" b="1" kern="1200" dirty="0"/>
        </a:p>
      </dsp:txBody>
      <dsp:txXfrm>
        <a:off x="3865880" y="2955264"/>
        <a:ext cx="1510109" cy="1208087"/>
      </dsp:txXfrm>
    </dsp:sp>
    <dsp:sp modelId="{D6309F7D-6C23-4867-AA50-3EA412BA225B}">
      <dsp:nvSpPr>
        <dsp:cNvPr id="0" name=""/>
        <dsp:cNvSpPr/>
      </dsp:nvSpPr>
      <dsp:spPr>
        <a:xfrm>
          <a:off x="-237902" y="720302"/>
          <a:ext cx="6516244" cy="5073968"/>
        </a:xfrm>
        <a:prstGeom prst="pie">
          <a:avLst>
            <a:gd name="adj1" fmla="val 3240000"/>
            <a:gd name="adj2" fmla="val 756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Technical Leadership</a:t>
          </a:r>
          <a:endParaRPr lang="en-US" sz="2000" b="1" kern="1200" dirty="0"/>
        </a:p>
      </dsp:txBody>
      <dsp:txXfrm>
        <a:off x="2089327" y="4284161"/>
        <a:ext cx="1861784" cy="1328896"/>
      </dsp:txXfrm>
    </dsp:sp>
    <dsp:sp modelId="{05151551-BF0F-48FA-AC9E-39891A20D66B}">
      <dsp:nvSpPr>
        <dsp:cNvPr id="0" name=""/>
        <dsp:cNvSpPr/>
      </dsp:nvSpPr>
      <dsp:spPr>
        <a:xfrm>
          <a:off x="368466" y="636944"/>
          <a:ext cx="5073968" cy="5073968"/>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Educational Expertise</a:t>
          </a:r>
        </a:p>
      </dsp:txBody>
      <dsp:txXfrm>
        <a:off x="664448" y="2955264"/>
        <a:ext cx="1510109" cy="1208087"/>
      </dsp:txXfrm>
    </dsp:sp>
    <dsp:sp modelId="{92A2F028-AD5D-402B-A20A-02C11C9AE90B}">
      <dsp:nvSpPr>
        <dsp:cNvPr id="0" name=""/>
        <dsp:cNvSpPr/>
      </dsp:nvSpPr>
      <dsp:spPr>
        <a:xfrm>
          <a:off x="411957" y="501638"/>
          <a:ext cx="5073968" cy="5073968"/>
        </a:xfrm>
        <a:prstGeom prst="pie">
          <a:avLst>
            <a:gd name="adj1" fmla="val 1188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Member Connectivity</a:t>
          </a:r>
          <a:endParaRPr lang="en-US" sz="2000" b="1" kern="1200" dirty="0">
            <a:latin typeface="Arial" panose="020B0604020202020204" pitchFamily="34" charset="0"/>
            <a:cs typeface="Arial" panose="020B0604020202020204" pitchFamily="34" charset="0"/>
          </a:endParaRPr>
        </a:p>
      </dsp:txBody>
      <dsp:txXfrm>
        <a:off x="1208087" y="1354548"/>
        <a:ext cx="1630918" cy="1087279"/>
      </dsp:txXfrm>
    </dsp:sp>
    <dsp:sp modelId="{452B61F1-ECCF-4C44-A240-908374AAE281}">
      <dsp:nvSpPr>
        <dsp:cNvPr id="0" name=""/>
        <dsp:cNvSpPr/>
      </dsp:nvSpPr>
      <dsp:spPr>
        <a:xfrm>
          <a:off x="240170" y="187535"/>
          <a:ext cx="5702174" cy="5702174"/>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F2AF6E9-56E2-4662-BF77-D2628DC085BF}">
      <dsp:nvSpPr>
        <dsp:cNvPr id="0" name=""/>
        <dsp:cNvSpPr/>
      </dsp:nvSpPr>
      <dsp:spPr>
        <a:xfrm>
          <a:off x="284251" y="322796"/>
          <a:ext cx="5702174" cy="5702174"/>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AA0D268-E32C-48A6-A2A6-C1320B980DF8}">
      <dsp:nvSpPr>
        <dsp:cNvPr id="0" name=""/>
        <dsp:cNvSpPr/>
      </dsp:nvSpPr>
      <dsp:spPr>
        <a:xfrm>
          <a:off x="162561" y="406409"/>
          <a:ext cx="5702174" cy="5702174"/>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CC43D77-4EC1-455B-BBC2-07838FFE7B73}">
      <dsp:nvSpPr>
        <dsp:cNvPr id="0" name=""/>
        <dsp:cNvSpPr/>
      </dsp:nvSpPr>
      <dsp:spPr>
        <a:xfrm>
          <a:off x="54013" y="322796"/>
          <a:ext cx="5702174" cy="5702174"/>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a:outerShdw blurRad="292100" dist="139700" dir="2700000" algn="tl" rotWithShape="0">
            <a:srgbClr val="333333">
              <a:alpha val="6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43A364-D2FA-41E0-8965-8086296DA95A}">
      <dsp:nvSpPr>
        <dsp:cNvPr id="0" name=""/>
        <dsp:cNvSpPr/>
      </dsp:nvSpPr>
      <dsp:spPr>
        <a:xfrm>
          <a:off x="98094" y="187535"/>
          <a:ext cx="5702174" cy="5702174"/>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5EDE2-6EB6-43FA-A38B-00FDAE5C198A}">
      <dsp:nvSpPr>
        <dsp:cNvPr id="0" name=""/>
        <dsp:cNvSpPr/>
      </dsp:nvSpPr>
      <dsp:spPr>
        <a:xfrm>
          <a:off x="0" y="11954"/>
          <a:ext cx="2361168" cy="19676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Increasing complexity of infrastructure systems</a:t>
          </a:r>
        </a:p>
      </dsp:txBody>
      <dsp:txXfrm>
        <a:off x="57630" y="69584"/>
        <a:ext cx="2245908" cy="1852380"/>
      </dsp:txXfrm>
    </dsp:sp>
    <dsp:sp modelId="{6D0213BD-7E1E-4B01-AD71-4E8A7F482276}">
      <dsp:nvSpPr>
        <dsp:cNvPr id="0" name=""/>
        <dsp:cNvSpPr/>
      </dsp:nvSpPr>
      <dsp:spPr>
        <a:xfrm rot="21595649">
          <a:off x="4074794" y="138031"/>
          <a:ext cx="3657600" cy="414664"/>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4199193" y="220964"/>
        <a:ext cx="3408802" cy="248798"/>
      </dsp:txXfrm>
    </dsp:sp>
    <dsp:sp modelId="{79BD3D49-6040-41D6-A504-9D410773EB3B}">
      <dsp:nvSpPr>
        <dsp:cNvPr id="0" name=""/>
        <dsp:cNvSpPr/>
      </dsp:nvSpPr>
      <dsp:spPr>
        <a:xfrm>
          <a:off x="9446021" y="0"/>
          <a:ext cx="2361168" cy="19676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Need for data-driven decision making</a:t>
          </a:r>
        </a:p>
      </dsp:txBody>
      <dsp:txXfrm>
        <a:off x="9503651" y="57630"/>
        <a:ext cx="2245908" cy="1852380"/>
      </dsp:txXfrm>
    </dsp:sp>
    <dsp:sp modelId="{5CB1EEC7-C2CB-4594-9BBC-C62B9722C485}">
      <dsp:nvSpPr>
        <dsp:cNvPr id="0" name=""/>
        <dsp:cNvSpPr/>
      </dsp:nvSpPr>
      <dsp:spPr>
        <a:xfrm rot="5400000">
          <a:off x="9911585" y="2654083"/>
          <a:ext cx="1430040" cy="414664"/>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10035984" y="2737016"/>
        <a:ext cx="1181242" cy="248798"/>
      </dsp:txXfrm>
    </dsp:sp>
    <dsp:sp modelId="{C56398C8-CF3A-45D1-A9FD-EED0BAAA7CB2}">
      <dsp:nvSpPr>
        <dsp:cNvPr id="0" name=""/>
        <dsp:cNvSpPr/>
      </dsp:nvSpPr>
      <dsp:spPr>
        <a:xfrm>
          <a:off x="9446021" y="3755191"/>
          <a:ext cx="2361168" cy="19676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Enhance safety, efficiency, and sustainability</a:t>
          </a:r>
        </a:p>
      </dsp:txBody>
      <dsp:txXfrm>
        <a:off x="9503651" y="3812821"/>
        <a:ext cx="2245908" cy="1852380"/>
      </dsp:txXfrm>
    </dsp:sp>
    <dsp:sp modelId="{0A91D3A9-43DD-438B-A6FD-863D78C92C69}">
      <dsp:nvSpPr>
        <dsp:cNvPr id="0" name=""/>
        <dsp:cNvSpPr/>
      </dsp:nvSpPr>
      <dsp:spPr>
        <a:xfrm rot="10794531">
          <a:off x="4074794" y="5293575"/>
          <a:ext cx="3657600" cy="414664"/>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rot="10800000">
        <a:off x="4199193" y="5376508"/>
        <a:ext cx="3408802" cy="248798"/>
      </dsp:txXfrm>
    </dsp:sp>
    <dsp:sp modelId="{FECE00AC-D614-48D6-A06C-D75DDC1E6846}">
      <dsp:nvSpPr>
        <dsp:cNvPr id="0" name=""/>
        <dsp:cNvSpPr/>
      </dsp:nvSpPr>
      <dsp:spPr>
        <a:xfrm>
          <a:off x="0" y="3770219"/>
          <a:ext cx="2361168" cy="196764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Real-time insights from large datasets</a:t>
          </a:r>
        </a:p>
      </dsp:txBody>
      <dsp:txXfrm>
        <a:off x="57630" y="3827849"/>
        <a:ext cx="2245908" cy="1852380"/>
      </dsp:txXfrm>
    </dsp:sp>
    <dsp:sp modelId="{2F4F171B-EF1C-4E60-9606-0EBCD66D0B13}">
      <dsp:nvSpPr>
        <dsp:cNvPr id="0" name=""/>
        <dsp:cNvSpPr/>
      </dsp:nvSpPr>
      <dsp:spPr>
        <a:xfrm rot="16200000">
          <a:off x="465563" y="2667575"/>
          <a:ext cx="1430040" cy="414664"/>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589962" y="2750508"/>
        <a:ext cx="1181242" cy="248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12F90-BDBF-4B06-9B0B-843B004001C5}">
      <dsp:nvSpPr>
        <dsp:cNvPr id="0" name=""/>
        <dsp:cNvSpPr/>
      </dsp:nvSpPr>
      <dsp:spPr>
        <a:xfrm>
          <a:off x="9813479" y="1321025"/>
          <a:ext cx="2936957" cy="29371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806E2-7115-4F32-8504-B1D3A63B321B}">
      <dsp:nvSpPr>
        <dsp:cNvPr id="0" name=""/>
        <dsp:cNvSpPr/>
      </dsp:nvSpPr>
      <dsp:spPr>
        <a:xfrm>
          <a:off x="9911713" y="1418946"/>
          <a:ext cx="2741748" cy="2741266"/>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Material Tracking and Logistics</a:t>
          </a:r>
        </a:p>
      </dsp:txBody>
      <dsp:txXfrm>
        <a:off x="10303391" y="1810629"/>
        <a:ext cx="1958391" cy="1957900"/>
      </dsp:txXfrm>
    </dsp:sp>
    <dsp:sp modelId="{E554EBC3-B3A1-497C-904F-9D8C141AFFF2}">
      <dsp:nvSpPr>
        <dsp:cNvPr id="0" name=""/>
        <dsp:cNvSpPr/>
      </dsp:nvSpPr>
      <dsp:spPr>
        <a:xfrm rot="2700000">
          <a:off x="6765668" y="1320819"/>
          <a:ext cx="2937005" cy="29370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A9AAE-8CB9-4F69-BC32-E3DB561D65C6}">
      <dsp:nvSpPr>
        <dsp:cNvPr id="0" name=""/>
        <dsp:cNvSpPr/>
      </dsp:nvSpPr>
      <dsp:spPr>
        <a:xfrm>
          <a:off x="6876521" y="1418946"/>
          <a:ext cx="2741748" cy="2741266"/>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Safety Monitoring</a:t>
          </a:r>
        </a:p>
      </dsp:txBody>
      <dsp:txXfrm>
        <a:off x="7268199" y="1810629"/>
        <a:ext cx="1958391" cy="1957900"/>
      </dsp:txXfrm>
    </dsp:sp>
    <dsp:sp modelId="{CC1B1976-520F-49C1-AEB2-2A4CFCCA3725}">
      <dsp:nvSpPr>
        <dsp:cNvPr id="0" name=""/>
        <dsp:cNvSpPr/>
      </dsp:nvSpPr>
      <dsp:spPr>
        <a:xfrm rot="2700000">
          <a:off x="3743071" y="1320819"/>
          <a:ext cx="2937005" cy="29370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77B6C-D7EB-49C7-B9DB-FD488767A5B4}">
      <dsp:nvSpPr>
        <dsp:cNvPr id="0" name=""/>
        <dsp:cNvSpPr/>
      </dsp:nvSpPr>
      <dsp:spPr>
        <a:xfrm>
          <a:off x="3841329" y="1418946"/>
          <a:ext cx="2741748" cy="274126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Autonomous Equipment</a:t>
          </a:r>
        </a:p>
      </dsp:txBody>
      <dsp:txXfrm>
        <a:off x="4233007" y="1810629"/>
        <a:ext cx="1958391" cy="1957900"/>
      </dsp:txXfrm>
    </dsp:sp>
    <dsp:sp modelId="{43B0AA84-F9A0-4103-8F92-49CC29997651}">
      <dsp:nvSpPr>
        <dsp:cNvPr id="0" name=""/>
        <dsp:cNvSpPr/>
      </dsp:nvSpPr>
      <dsp:spPr>
        <a:xfrm rot="2700000">
          <a:off x="707878" y="1320819"/>
          <a:ext cx="2937005" cy="29370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EF7BA-D9A4-4E33-A6EB-AE6B8651DD1B}">
      <dsp:nvSpPr>
        <dsp:cNvPr id="0" name=""/>
        <dsp:cNvSpPr/>
      </dsp:nvSpPr>
      <dsp:spPr>
        <a:xfrm>
          <a:off x="806137" y="1418946"/>
          <a:ext cx="2741748" cy="2741266"/>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Project Scheduling and Risk Prediction</a:t>
          </a:r>
        </a:p>
      </dsp:txBody>
      <dsp:txXfrm>
        <a:off x="1197815" y="1810629"/>
        <a:ext cx="1958391" cy="1957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33021-F099-4E73-999C-B8B7CED9FD0E}">
      <dsp:nvSpPr>
        <dsp:cNvPr id="0" name=""/>
        <dsp:cNvSpPr/>
      </dsp:nvSpPr>
      <dsp:spPr>
        <a:xfrm>
          <a:off x="0" y="547055"/>
          <a:ext cx="7033859" cy="12316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5906" tIns="479044" rIns="54590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AI interprets sensor data to detect damage or stress in bridges and buildings. </a:t>
          </a:r>
        </a:p>
      </dsp:txBody>
      <dsp:txXfrm>
        <a:off x="0" y="547055"/>
        <a:ext cx="7033859" cy="1231650"/>
      </dsp:txXfrm>
    </dsp:sp>
    <dsp:sp modelId="{5F947133-17F7-4189-B6B1-B093B5483463}">
      <dsp:nvSpPr>
        <dsp:cNvPr id="0" name=""/>
        <dsp:cNvSpPr/>
      </dsp:nvSpPr>
      <dsp:spPr>
        <a:xfrm>
          <a:off x="351692" y="207575"/>
          <a:ext cx="5029216"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104" tIns="0" rIns="186104" bIns="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Structural Health Monitoring (SHM)</a:t>
          </a:r>
        </a:p>
      </dsp:txBody>
      <dsp:txXfrm>
        <a:off x="384836" y="240719"/>
        <a:ext cx="4962928" cy="612672"/>
      </dsp:txXfrm>
    </dsp:sp>
    <dsp:sp modelId="{C82CFF22-C793-44D1-B61F-5FABAD4A9855}">
      <dsp:nvSpPr>
        <dsp:cNvPr id="0" name=""/>
        <dsp:cNvSpPr/>
      </dsp:nvSpPr>
      <dsp:spPr>
        <a:xfrm>
          <a:off x="0" y="2242385"/>
          <a:ext cx="7033859" cy="12316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5906" tIns="479044" rIns="54590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AI models help predict structural failures by analyzing stress/strain data. </a:t>
          </a:r>
        </a:p>
      </dsp:txBody>
      <dsp:txXfrm>
        <a:off x="0" y="2242385"/>
        <a:ext cx="7033859" cy="1231650"/>
      </dsp:txXfrm>
    </dsp:sp>
    <dsp:sp modelId="{E187BE8B-4FD1-486F-9347-1DBB998BA885}">
      <dsp:nvSpPr>
        <dsp:cNvPr id="0" name=""/>
        <dsp:cNvSpPr/>
      </dsp:nvSpPr>
      <dsp:spPr>
        <a:xfrm>
          <a:off x="351692" y="1902905"/>
          <a:ext cx="5029216"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104" tIns="0" rIns="186104" bIns="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Failure Prediction</a:t>
          </a:r>
        </a:p>
      </dsp:txBody>
      <dsp:txXfrm>
        <a:off x="384836" y="1936049"/>
        <a:ext cx="4962928" cy="612672"/>
      </dsp:txXfrm>
    </dsp:sp>
    <dsp:sp modelId="{8E63176B-B6D6-44D0-9295-C1C53DE2992B}">
      <dsp:nvSpPr>
        <dsp:cNvPr id="0" name=""/>
        <dsp:cNvSpPr/>
      </dsp:nvSpPr>
      <dsp:spPr>
        <a:xfrm>
          <a:off x="0" y="3937715"/>
          <a:ext cx="7033859" cy="1557674"/>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5906" tIns="479044" rIns="54590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AI-assisted tools to improve design efficiency, reduce material use, and meet performance goals. </a:t>
          </a:r>
        </a:p>
      </dsp:txBody>
      <dsp:txXfrm>
        <a:off x="0" y="3937715"/>
        <a:ext cx="7033859" cy="1557674"/>
      </dsp:txXfrm>
    </dsp:sp>
    <dsp:sp modelId="{0F54BC4F-9C0F-441D-BCA2-4F815DFB7A35}">
      <dsp:nvSpPr>
        <dsp:cNvPr id="0" name=""/>
        <dsp:cNvSpPr/>
      </dsp:nvSpPr>
      <dsp:spPr>
        <a:xfrm>
          <a:off x="351692" y="3598235"/>
          <a:ext cx="5029216"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104" tIns="0" rIns="186104" bIns="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Design Optimization</a:t>
          </a:r>
        </a:p>
      </dsp:txBody>
      <dsp:txXfrm>
        <a:off x="384836" y="3631379"/>
        <a:ext cx="4962928"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D464F-9186-48E2-B036-379ADEE6A09D}">
      <dsp:nvSpPr>
        <dsp:cNvPr id="0" name=""/>
        <dsp:cNvSpPr/>
      </dsp:nvSpPr>
      <dsp:spPr>
        <a:xfrm>
          <a:off x="2671976" y="294"/>
          <a:ext cx="1272984" cy="1272984"/>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b="1" kern="1200" dirty="0">
              <a:latin typeface="Arial" panose="020B0604020202020204" pitchFamily="34" charset="0"/>
              <a:cs typeface="Arial" panose="020B0604020202020204" pitchFamily="34" charset="0"/>
            </a:rPr>
            <a:t>2</a:t>
          </a:r>
        </a:p>
      </dsp:txBody>
      <dsp:txXfrm>
        <a:off x="2858400" y="186718"/>
        <a:ext cx="900136" cy="900136"/>
      </dsp:txXfrm>
    </dsp:sp>
    <dsp:sp modelId="{FABA25AC-AB51-44F2-8DBD-CF61B651119D}">
      <dsp:nvSpPr>
        <dsp:cNvPr id="0" name=""/>
        <dsp:cNvSpPr/>
      </dsp:nvSpPr>
      <dsp:spPr>
        <a:xfrm rot="1800000">
          <a:off x="3958653" y="895029"/>
          <a:ext cx="338351" cy="429632"/>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b="1" kern="1200">
            <a:latin typeface="Arial" panose="020B0604020202020204" pitchFamily="34" charset="0"/>
            <a:cs typeface="Arial" panose="020B0604020202020204" pitchFamily="34" charset="0"/>
          </a:endParaRPr>
        </a:p>
      </dsp:txBody>
      <dsp:txXfrm>
        <a:off x="3965453" y="955579"/>
        <a:ext cx="236846" cy="257780"/>
      </dsp:txXfrm>
    </dsp:sp>
    <dsp:sp modelId="{C547C557-57FC-485E-A445-E516A573F7F1}">
      <dsp:nvSpPr>
        <dsp:cNvPr id="0" name=""/>
        <dsp:cNvSpPr/>
      </dsp:nvSpPr>
      <dsp:spPr>
        <a:xfrm>
          <a:off x="4327283" y="955986"/>
          <a:ext cx="1272984" cy="127298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b="1" kern="1200" dirty="0">
              <a:latin typeface="Arial" panose="020B0604020202020204" pitchFamily="34" charset="0"/>
              <a:cs typeface="Arial" panose="020B0604020202020204" pitchFamily="34" charset="0"/>
            </a:rPr>
            <a:t>3</a:t>
          </a:r>
        </a:p>
      </dsp:txBody>
      <dsp:txXfrm>
        <a:off x="4513707" y="1142410"/>
        <a:ext cx="900136" cy="900136"/>
      </dsp:txXfrm>
    </dsp:sp>
    <dsp:sp modelId="{382FAE6D-B7EC-4933-BDE8-E758BBCAC3BB}">
      <dsp:nvSpPr>
        <dsp:cNvPr id="0" name=""/>
        <dsp:cNvSpPr/>
      </dsp:nvSpPr>
      <dsp:spPr>
        <a:xfrm rot="5400000">
          <a:off x="4794599" y="2323779"/>
          <a:ext cx="338351" cy="42963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b="1" kern="1200">
            <a:latin typeface="Arial" panose="020B0604020202020204" pitchFamily="34" charset="0"/>
            <a:cs typeface="Arial" panose="020B0604020202020204" pitchFamily="34" charset="0"/>
          </a:endParaRPr>
        </a:p>
      </dsp:txBody>
      <dsp:txXfrm>
        <a:off x="4845352" y="2358953"/>
        <a:ext cx="236846" cy="257780"/>
      </dsp:txXfrm>
    </dsp:sp>
    <dsp:sp modelId="{9DD154C1-F36A-4D42-BDBA-7850EA058F25}">
      <dsp:nvSpPr>
        <dsp:cNvPr id="0" name=""/>
        <dsp:cNvSpPr/>
      </dsp:nvSpPr>
      <dsp:spPr>
        <a:xfrm>
          <a:off x="4327283" y="2867371"/>
          <a:ext cx="1272984" cy="127298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b="1" kern="1200" dirty="0">
              <a:latin typeface="Arial" panose="020B0604020202020204" pitchFamily="34" charset="0"/>
              <a:cs typeface="Arial" panose="020B0604020202020204" pitchFamily="34" charset="0"/>
            </a:rPr>
            <a:t>4</a:t>
          </a:r>
        </a:p>
      </dsp:txBody>
      <dsp:txXfrm>
        <a:off x="4513707" y="3053795"/>
        <a:ext cx="900136" cy="900136"/>
      </dsp:txXfrm>
    </dsp:sp>
    <dsp:sp modelId="{CD41D8AD-E48F-4F7C-9D33-6CF20B7AB0B0}">
      <dsp:nvSpPr>
        <dsp:cNvPr id="0" name=""/>
        <dsp:cNvSpPr/>
      </dsp:nvSpPr>
      <dsp:spPr>
        <a:xfrm rot="9000000">
          <a:off x="3975239" y="3762105"/>
          <a:ext cx="338351" cy="42963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b="1" kern="1200">
            <a:latin typeface="Arial" panose="020B0604020202020204" pitchFamily="34" charset="0"/>
            <a:cs typeface="Arial" panose="020B0604020202020204" pitchFamily="34" charset="0"/>
          </a:endParaRPr>
        </a:p>
      </dsp:txBody>
      <dsp:txXfrm rot="10800000">
        <a:off x="4069944" y="3822655"/>
        <a:ext cx="236846" cy="257780"/>
      </dsp:txXfrm>
    </dsp:sp>
    <dsp:sp modelId="{AA5DC284-8A38-4AED-B1C9-2F32DF4C7F27}">
      <dsp:nvSpPr>
        <dsp:cNvPr id="0" name=""/>
        <dsp:cNvSpPr/>
      </dsp:nvSpPr>
      <dsp:spPr>
        <a:xfrm>
          <a:off x="2671976" y="3823063"/>
          <a:ext cx="1272984" cy="12729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b="1" kern="1200" dirty="0">
              <a:latin typeface="Arial" panose="020B0604020202020204" pitchFamily="34" charset="0"/>
              <a:cs typeface="Arial" panose="020B0604020202020204" pitchFamily="34" charset="0"/>
            </a:rPr>
            <a:t>5</a:t>
          </a:r>
        </a:p>
      </dsp:txBody>
      <dsp:txXfrm>
        <a:off x="2858400" y="4009487"/>
        <a:ext cx="900136" cy="900136"/>
      </dsp:txXfrm>
    </dsp:sp>
    <dsp:sp modelId="{9EBA66EE-D728-4253-9252-A3E770BA9726}">
      <dsp:nvSpPr>
        <dsp:cNvPr id="0" name=""/>
        <dsp:cNvSpPr/>
      </dsp:nvSpPr>
      <dsp:spPr>
        <a:xfrm rot="12600000">
          <a:off x="2319932" y="3771681"/>
          <a:ext cx="338351" cy="42963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b="1" kern="1200">
            <a:latin typeface="Arial" panose="020B0604020202020204" pitchFamily="34" charset="0"/>
            <a:cs typeface="Arial" panose="020B0604020202020204" pitchFamily="34" charset="0"/>
          </a:endParaRPr>
        </a:p>
      </dsp:txBody>
      <dsp:txXfrm rot="10800000">
        <a:off x="2414637" y="3882983"/>
        <a:ext cx="236846" cy="257780"/>
      </dsp:txXfrm>
    </dsp:sp>
    <dsp:sp modelId="{C25F6EF6-4FAA-4BFA-BC2B-FE932E5BAA11}">
      <dsp:nvSpPr>
        <dsp:cNvPr id="0" name=""/>
        <dsp:cNvSpPr/>
      </dsp:nvSpPr>
      <dsp:spPr>
        <a:xfrm>
          <a:off x="1016668" y="2867371"/>
          <a:ext cx="1272984" cy="127298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b="1" kern="1200" dirty="0">
              <a:latin typeface="Arial" panose="020B0604020202020204" pitchFamily="34" charset="0"/>
              <a:cs typeface="Arial" panose="020B0604020202020204" pitchFamily="34" charset="0"/>
            </a:rPr>
            <a:t>6</a:t>
          </a:r>
        </a:p>
      </dsp:txBody>
      <dsp:txXfrm>
        <a:off x="1203092" y="3053795"/>
        <a:ext cx="900136" cy="900136"/>
      </dsp:txXfrm>
    </dsp:sp>
    <dsp:sp modelId="{64BD76FC-1E5B-4A34-A18F-C588B8C4360D}">
      <dsp:nvSpPr>
        <dsp:cNvPr id="0" name=""/>
        <dsp:cNvSpPr/>
      </dsp:nvSpPr>
      <dsp:spPr>
        <a:xfrm rot="16200000">
          <a:off x="1483985" y="2342931"/>
          <a:ext cx="338351" cy="42963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b="1" kern="1200">
            <a:latin typeface="Arial" panose="020B0604020202020204" pitchFamily="34" charset="0"/>
            <a:cs typeface="Arial" panose="020B0604020202020204" pitchFamily="34" charset="0"/>
          </a:endParaRPr>
        </a:p>
      </dsp:txBody>
      <dsp:txXfrm>
        <a:off x="1534738" y="2479610"/>
        <a:ext cx="236846" cy="257780"/>
      </dsp:txXfrm>
    </dsp:sp>
    <dsp:sp modelId="{1D024C9B-CFBA-4A37-8BF2-FF3F20952156}">
      <dsp:nvSpPr>
        <dsp:cNvPr id="0" name=""/>
        <dsp:cNvSpPr/>
      </dsp:nvSpPr>
      <dsp:spPr>
        <a:xfrm>
          <a:off x="1016668" y="955986"/>
          <a:ext cx="1272984" cy="127298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b="1" kern="1200" dirty="0">
              <a:latin typeface="Arial" panose="020B0604020202020204" pitchFamily="34" charset="0"/>
              <a:cs typeface="Arial" panose="020B0604020202020204" pitchFamily="34" charset="0"/>
            </a:rPr>
            <a:t>1</a:t>
          </a:r>
        </a:p>
      </dsp:txBody>
      <dsp:txXfrm>
        <a:off x="1203092" y="1142410"/>
        <a:ext cx="900136" cy="900136"/>
      </dsp:txXfrm>
    </dsp:sp>
    <dsp:sp modelId="{33C1451B-BA75-4D73-BED4-8F1144F6C091}">
      <dsp:nvSpPr>
        <dsp:cNvPr id="0" name=""/>
        <dsp:cNvSpPr/>
      </dsp:nvSpPr>
      <dsp:spPr>
        <a:xfrm rot="19800000">
          <a:off x="2303346" y="904605"/>
          <a:ext cx="338351" cy="4296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b="1" kern="1200">
            <a:latin typeface="Arial" panose="020B0604020202020204" pitchFamily="34" charset="0"/>
            <a:cs typeface="Arial" panose="020B0604020202020204" pitchFamily="34" charset="0"/>
          </a:endParaRPr>
        </a:p>
      </dsp:txBody>
      <dsp:txXfrm>
        <a:off x="2310146" y="1015907"/>
        <a:ext cx="236846" cy="25778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4CB66-4262-4A78-A788-E81D322E6F0C}" type="datetimeFigureOut">
              <a:rPr lang="en-US" smtClean="0"/>
              <a:t>5/8/2025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0BAB2E-7D48-4F72-AE13-6830CD7D512E}" type="slidenum">
              <a:rPr lang="en-US" smtClean="0"/>
              <a:t>‹#›</a:t>
            </a:fld>
            <a:endParaRPr lang="en-US"/>
          </a:p>
        </p:txBody>
      </p:sp>
    </p:spTree>
    <p:extLst>
      <p:ext uri="{BB962C8B-B14F-4D97-AF65-F5344CB8AC3E}">
        <p14:creationId xmlns:p14="http://schemas.microsoft.com/office/powerpoint/2010/main" val="65036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D6B7D-5D1B-4B25-8D9A-2E2FFF8EEB31}"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3ACB9-A64C-4F82-B139-0E3667BFAAC0}" type="slidenum">
              <a:rPr lang="en-US" smtClean="0"/>
              <a:t>‹#›</a:t>
            </a:fld>
            <a:endParaRPr lang="en-US"/>
          </a:p>
        </p:txBody>
      </p:sp>
    </p:spTree>
    <p:extLst>
      <p:ext uri="{BB962C8B-B14F-4D97-AF65-F5344CB8AC3E}">
        <p14:creationId xmlns:p14="http://schemas.microsoft.com/office/powerpoint/2010/main" val="160807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biresearch.com/market-research/product/7782526-iot-solutions-for-structural-health-monit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Traffic_estimation_and_prediction_system?utm_source=chatgpt.co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govinsider.asia/intl-en/article/singapore-trials-ai-to-predict-bus-crashes?utm_source=chatgpt.com" TargetMode="External"/><Relationship Id="rId4" Type="http://schemas.openxmlformats.org/officeDocument/2006/relationships/hyperlink" Target="https://medium.com/%40dirsyamuddin29/driving-the-future-how-ai-is-powering-singapores-smart-city-vision-for-2030-7d371db705fd?utm_source=chatgpt.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6DA849E3-E344-440D-8FBB-1DC4BB42564C}" type="slidenum">
              <a:rPr lang="en-US" altLang="en-US" smtClean="0"/>
              <a:pPr/>
              <a:t>1</a:t>
            </a:fld>
            <a:endParaRPr lang="en-US" altLang="en-US"/>
          </a:p>
        </p:txBody>
      </p:sp>
    </p:spTree>
    <p:extLst>
      <p:ext uri="{BB962C8B-B14F-4D97-AF65-F5344CB8AC3E}">
        <p14:creationId xmlns:p14="http://schemas.microsoft.com/office/powerpoint/2010/main" val="415154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30574-E43C-2CE5-3E3F-CF9B8C28B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3AF2A-E6AA-804C-3EFF-234E8A3B4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1C778-49EE-415F-9739-FD343F35C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CA4826-7899-A864-7B32-EF09FF608029}"/>
              </a:ext>
            </a:extLst>
          </p:cNvPr>
          <p:cNvSpPr>
            <a:spLocks noGrp="1"/>
          </p:cNvSpPr>
          <p:nvPr>
            <p:ph type="sldNum" sz="quarter" idx="5"/>
          </p:nvPr>
        </p:nvSpPr>
        <p:spPr/>
        <p:txBody>
          <a:bodyPr/>
          <a:lstStyle/>
          <a:p>
            <a:fld id="{9453ACB9-A64C-4F82-B139-0E3667BFAAC0}" type="slidenum">
              <a:rPr lang="en-US" smtClean="0"/>
              <a:t>13</a:t>
            </a:fld>
            <a:endParaRPr lang="en-US"/>
          </a:p>
        </p:txBody>
      </p:sp>
    </p:spTree>
    <p:extLst>
      <p:ext uri="{BB962C8B-B14F-4D97-AF65-F5344CB8AC3E}">
        <p14:creationId xmlns:p14="http://schemas.microsoft.com/office/powerpoint/2010/main" val="387236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EBF48-39EB-7DC5-269B-407BC0EC6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DCE2D-4E9B-458B-9419-99E6807D6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32125-32C3-0115-CA49-08E6C8C01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8B86AE-940B-0E7A-69FC-84A1F2017242}"/>
              </a:ext>
            </a:extLst>
          </p:cNvPr>
          <p:cNvSpPr>
            <a:spLocks noGrp="1"/>
          </p:cNvSpPr>
          <p:nvPr>
            <p:ph type="sldNum" sz="quarter" idx="5"/>
          </p:nvPr>
        </p:nvSpPr>
        <p:spPr/>
        <p:txBody>
          <a:bodyPr/>
          <a:lstStyle/>
          <a:p>
            <a:fld id="{9453ACB9-A64C-4F82-B139-0E3667BFAAC0}" type="slidenum">
              <a:rPr lang="en-US" smtClean="0"/>
              <a:t>14</a:t>
            </a:fld>
            <a:endParaRPr lang="en-US"/>
          </a:p>
        </p:txBody>
      </p:sp>
    </p:spTree>
    <p:extLst>
      <p:ext uri="{BB962C8B-B14F-4D97-AF65-F5344CB8AC3E}">
        <p14:creationId xmlns:p14="http://schemas.microsoft.com/office/powerpoint/2010/main" val="110901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2a95a5632a_2_218: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algn="l">
              <a:spcBef>
                <a:spcPts val="750"/>
              </a:spcBef>
              <a:spcAft>
                <a:spcPts val="750"/>
              </a:spcAft>
              <a:buNone/>
            </a:pPr>
            <a:r>
              <a:rPr lang="en-US" sz="1600" b="0" i="0" dirty="0">
                <a:solidFill>
                  <a:srgbClr val="666666"/>
                </a:solidFill>
                <a:effectLst/>
                <a:latin typeface="Open Sans" panose="020B0606030504020204" pitchFamily="34" charset="0"/>
              </a:rPr>
              <a:t>Therefore, </a:t>
            </a:r>
            <a:r>
              <a:rPr lang="en-US" sz="1600" b="0" i="0" u="sng" dirty="0">
                <a:solidFill>
                  <a:srgbClr val="3F96B4"/>
                </a:solidFill>
                <a:effectLst/>
                <a:latin typeface="Open Sans" panose="020B0606030504020204" pitchFamily="34" charset="0"/>
                <a:hlinkClick r:id="rId3"/>
              </a:rPr>
              <a:t>Structural Health Monitoring (SHM)</a:t>
            </a:r>
            <a:r>
              <a:rPr lang="en-US" sz="1600" b="0" i="0" dirty="0">
                <a:solidFill>
                  <a:srgbClr val="666666"/>
                </a:solidFill>
                <a:effectLst/>
                <a:latin typeface="Open Sans" panose="020B0606030504020204" pitchFamily="34" charset="0"/>
              </a:rPr>
              <a:t> is essential for governments, engineers, and infrastructure asset owners to apply if they want civil infrastructure to continue functioning properly. Remotely monitoring infrastructure with SHM systems provides the following benefits:</a:t>
            </a:r>
          </a:p>
          <a:p>
            <a:pPr algn="l">
              <a:buFont typeface="Arial" panose="020B0604020202020204" pitchFamily="34" charset="0"/>
              <a:buChar char="•"/>
            </a:pPr>
            <a:r>
              <a:rPr lang="en-US" sz="1600" b="0" i="0" dirty="0">
                <a:solidFill>
                  <a:srgbClr val="666666"/>
                </a:solidFill>
                <a:effectLst/>
                <a:latin typeface="Open Sans" panose="020B0606030504020204" pitchFamily="34" charset="0"/>
              </a:rPr>
              <a:t>Extends the life span of infrastructure</a:t>
            </a:r>
          </a:p>
          <a:p>
            <a:pPr algn="l">
              <a:buFont typeface="Arial" panose="020B0604020202020204" pitchFamily="34" charset="0"/>
              <a:buChar char="•"/>
            </a:pPr>
            <a:r>
              <a:rPr lang="en-US" sz="1600" b="0" i="0" dirty="0">
                <a:solidFill>
                  <a:srgbClr val="666666"/>
                </a:solidFill>
                <a:effectLst/>
                <a:latin typeface="Open Sans" panose="020B0606030504020204" pitchFamily="34" charset="0"/>
              </a:rPr>
              <a:t>Minimizes maintenance costs</a:t>
            </a:r>
          </a:p>
          <a:p>
            <a:pPr algn="l">
              <a:buFont typeface="Arial" panose="020B0604020202020204" pitchFamily="34" charset="0"/>
              <a:buChar char="•"/>
            </a:pPr>
            <a:r>
              <a:rPr lang="en-US" sz="1600" b="0" i="0" dirty="0">
                <a:solidFill>
                  <a:srgbClr val="666666"/>
                </a:solidFill>
                <a:effectLst/>
                <a:latin typeface="Open Sans" panose="020B0606030504020204" pitchFamily="34" charset="0"/>
              </a:rPr>
              <a:t>Decreases inspection time</a:t>
            </a:r>
          </a:p>
          <a:p>
            <a:pPr algn="l">
              <a:buFont typeface="Arial" panose="020B0604020202020204" pitchFamily="34" charset="0"/>
              <a:buChar char="•"/>
            </a:pPr>
            <a:r>
              <a:rPr lang="en-US" sz="1600" b="0" i="0" dirty="0">
                <a:solidFill>
                  <a:srgbClr val="666666"/>
                </a:solidFill>
                <a:effectLst/>
                <a:latin typeface="Open Sans" panose="020B0606030504020204" pitchFamily="34" charset="0"/>
              </a:rPr>
              <a:t>Reduces safety risks for staff</a:t>
            </a:r>
          </a:p>
          <a:p>
            <a:pPr algn="l">
              <a:buFont typeface="Arial" panose="020B0604020202020204" pitchFamily="34" charset="0"/>
              <a:buChar char="•"/>
            </a:pPr>
            <a:r>
              <a:rPr lang="en-US" sz="1600" b="0" i="0" dirty="0">
                <a:solidFill>
                  <a:srgbClr val="666666"/>
                </a:solidFill>
                <a:effectLst/>
                <a:latin typeface="Open Sans" panose="020B0606030504020204" pitchFamily="34" charset="0"/>
              </a:rPr>
              <a:t>Increases accuracy and reliability</a:t>
            </a:r>
            <a:endParaRPr lang="en-US" sz="1100" b="0" i="0" dirty="0">
              <a:solidFill>
                <a:srgbClr val="666666"/>
              </a:solidFill>
              <a:effectLst/>
              <a:latin typeface="Open Sans" panose="020B0606030504020204" pitchFamily="34" charset="0"/>
            </a:endParaRPr>
          </a:p>
          <a:p>
            <a:pPr algn="l">
              <a:buFont typeface="Arial" panose="020B0604020202020204" pitchFamily="34" charset="0"/>
              <a:buChar char="•"/>
            </a:pPr>
            <a:r>
              <a:rPr lang="en-US" sz="1100" dirty="0"/>
              <a:t>adapt to climate change</a:t>
            </a:r>
          </a:p>
        </p:txBody>
      </p:sp>
      <p:sp>
        <p:nvSpPr>
          <p:cNvPr id="271" name="Google Shape;271;g32a95a5632a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07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7A696-89B9-DABF-2206-31B17952A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36301-2FFD-DE2F-CCB5-6C06D9440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702B7-7E3E-D7C9-87C0-39279E50D83E}"/>
              </a:ext>
            </a:extLst>
          </p:cNvPr>
          <p:cNvSpPr>
            <a:spLocks noGrp="1"/>
          </p:cNvSpPr>
          <p:nvPr>
            <p:ph type="body" idx="1"/>
          </p:nvPr>
        </p:nvSpPr>
        <p:spPr/>
        <p:txBody>
          <a:bodyPr/>
          <a:lstStyle/>
          <a:p>
            <a:pPr>
              <a:buNone/>
            </a:pPr>
            <a:r>
              <a:rPr lang="en-US" dirty="0"/>
              <a:t>Singapore uses AI to predict and prevent crashes by analyzing traffic flow and historical data.</a:t>
            </a:r>
          </a:p>
          <a:p>
            <a:pPr>
              <a:buNone/>
            </a:pPr>
            <a:r>
              <a:rPr lang="en-US" dirty="0"/>
              <a:t>Singapore has been at the forefront of integrating Artificial Intelligence (AI) into its transportation systems to enhance traffic management and safety. Beginning as early as 2006, the Land Transport Authority (LTA) collaborated with IBM to pilot a traffic estimation and prediction tool. This system utilized historical traffic data and real-time feeds to predict congestion levels up to an hour in advance, achieving prediction accuracies above 85%, and nearing 90% during peak hours </a:t>
            </a:r>
            <a:r>
              <a:rPr lang="en-US" dirty="0">
                <a:hlinkClick r:id="rId3"/>
              </a:rPr>
              <a:t>Wikipedia</a:t>
            </a:r>
            <a:r>
              <a:rPr lang="en-US" dirty="0"/>
              <a:t>.</a:t>
            </a:r>
          </a:p>
          <a:p>
            <a:pPr>
              <a:buNone/>
            </a:pPr>
            <a:r>
              <a:rPr lang="en-US" dirty="0"/>
              <a:t>Further advancements were made under Singapore's Smart Mobility 2030 plan, which aimed to manage the increasing travel demand without expanding road infrastructure. Between 2017 and 2022, daily travel demand surged from 9 million to 16 million journeys, with projections reaching 20 million by 2030. AI-driven traffic management systems implemented during this period led to a 20% reduction in peak-hour delays and a 15% improvement in average speeds during rush hours </a:t>
            </a:r>
            <a:r>
              <a:rPr lang="en-US" dirty="0">
                <a:hlinkClick r:id="rId4"/>
              </a:rPr>
              <a:t>Medium</a:t>
            </a:r>
            <a:r>
              <a:rPr lang="en-US" dirty="0"/>
              <a:t>.</a:t>
            </a:r>
          </a:p>
          <a:p>
            <a:pPr>
              <a:buNone/>
            </a:pPr>
            <a:r>
              <a:rPr lang="en-US" dirty="0"/>
              <a:t>In addition to traffic flow optimization, Singapore has explored AI applications in public transportation safety. A notable initiative involved a trial with SMRT, one of Singapore's major public transport operators, where AI was used to predict the likelihood of bus drivers being involved in accidents. By analyzing road performance data and driver behavior, the system aimed to identify at-risk drivers and provide them with targeted training before any incidents occurred .</a:t>
            </a:r>
            <a:r>
              <a:rPr lang="en-US" dirty="0" err="1">
                <a:hlinkClick r:id="rId5"/>
              </a:rPr>
              <a:t>GovInsider</a:t>
            </a:r>
            <a:endParaRPr lang="en-US" dirty="0"/>
          </a:p>
          <a:p>
            <a:r>
              <a:rPr lang="en-US" dirty="0"/>
              <a:t>These initiatives highlight Singapore's commitment to leveraging AI for proactive traffic management and accident prevention, setting a benchmark for smart city transportation systems worldwide.</a:t>
            </a:r>
          </a:p>
          <a:p>
            <a:pPr>
              <a:buNone/>
            </a:pPr>
            <a:endParaRPr lang="en-US" dirty="0"/>
          </a:p>
        </p:txBody>
      </p:sp>
      <p:sp>
        <p:nvSpPr>
          <p:cNvPr id="4" name="Slide Number Placeholder 3">
            <a:extLst>
              <a:ext uri="{FF2B5EF4-FFF2-40B4-BE49-F238E27FC236}">
                <a16:creationId xmlns:a16="http://schemas.microsoft.com/office/drawing/2014/main" id="{07E569F4-2913-E413-B0E2-9A321B0150BE}"/>
              </a:ext>
            </a:extLst>
          </p:cNvPr>
          <p:cNvSpPr>
            <a:spLocks noGrp="1"/>
          </p:cNvSpPr>
          <p:nvPr>
            <p:ph type="sldNum" sz="quarter" idx="5"/>
          </p:nvPr>
        </p:nvSpPr>
        <p:spPr/>
        <p:txBody>
          <a:bodyPr/>
          <a:lstStyle/>
          <a:p>
            <a:fld id="{9453ACB9-A64C-4F82-B139-0E3667BFAAC0}" type="slidenum">
              <a:rPr lang="en-US" smtClean="0"/>
              <a:t>17</a:t>
            </a:fld>
            <a:endParaRPr lang="en-US"/>
          </a:p>
        </p:txBody>
      </p:sp>
    </p:spTree>
    <p:extLst>
      <p:ext uri="{BB962C8B-B14F-4D97-AF65-F5344CB8AC3E}">
        <p14:creationId xmlns:p14="http://schemas.microsoft.com/office/powerpoint/2010/main" val="3569327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59872-62B8-3867-36DE-5AD328B08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71539-6BBA-6E96-861F-9C394946B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74451-3DBB-082D-0CCD-9B973EE32B20}"/>
              </a:ext>
            </a:extLst>
          </p:cNvPr>
          <p:cNvSpPr>
            <a:spLocks noGrp="1"/>
          </p:cNvSpPr>
          <p:nvPr>
            <p:ph type="body" idx="1"/>
          </p:nvPr>
        </p:nvSpPr>
        <p:spPr/>
        <p:txBody>
          <a:bodyPr/>
          <a:lstStyle/>
          <a:p>
            <a:pPr>
              <a:buNone/>
            </a:pPr>
            <a:r>
              <a:rPr lang="en-US" dirty="0"/>
              <a:t>Once a sci-fi dream, now in real-world testing and limited use!</a:t>
            </a:r>
          </a:p>
        </p:txBody>
      </p:sp>
      <p:sp>
        <p:nvSpPr>
          <p:cNvPr id="4" name="Slide Number Placeholder 3">
            <a:extLst>
              <a:ext uri="{FF2B5EF4-FFF2-40B4-BE49-F238E27FC236}">
                <a16:creationId xmlns:a16="http://schemas.microsoft.com/office/drawing/2014/main" id="{C478107D-EFB5-129C-B20F-46C2730461A7}"/>
              </a:ext>
            </a:extLst>
          </p:cNvPr>
          <p:cNvSpPr>
            <a:spLocks noGrp="1"/>
          </p:cNvSpPr>
          <p:nvPr>
            <p:ph type="sldNum" sz="quarter" idx="5"/>
          </p:nvPr>
        </p:nvSpPr>
        <p:spPr/>
        <p:txBody>
          <a:bodyPr/>
          <a:lstStyle/>
          <a:p>
            <a:fld id="{9453ACB9-A64C-4F82-B139-0E3667BFAAC0}" type="slidenum">
              <a:rPr lang="en-US" smtClean="0"/>
              <a:t>18</a:t>
            </a:fld>
            <a:endParaRPr lang="en-US"/>
          </a:p>
        </p:txBody>
      </p:sp>
    </p:spTree>
    <p:extLst>
      <p:ext uri="{BB962C8B-B14F-4D97-AF65-F5344CB8AC3E}">
        <p14:creationId xmlns:p14="http://schemas.microsoft.com/office/powerpoint/2010/main" val="226825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33CE-EBA9-9938-F729-7E97B5AB6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46C96-1C56-FA79-379F-997EB359E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80123-3A93-7C8D-46EA-C4D55F325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F96D35-1B5E-98F2-956F-FE86770FB67A}"/>
              </a:ext>
            </a:extLst>
          </p:cNvPr>
          <p:cNvSpPr>
            <a:spLocks noGrp="1"/>
          </p:cNvSpPr>
          <p:nvPr>
            <p:ph type="sldNum" sz="quarter" idx="5"/>
          </p:nvPr>
        </p:nvSpPr>
        <p:spPr/>
        <p:txBody>
          <a:bodyPr/>
          <a:lstStyle/>
          <a:p>
            <a:fld id="{9453ACB9-A64C-4F82-B139-0E3667BFAAC0}" type="slidenum">
              <a:rPr lang="en-US" smtClean="0"/>
              <a:t>19</a:t>
            </a:fld>
            <a:endParaRPr lang="en-US"/>
          </a:p>
        </p:txBody>
      </p:sp>
    </p:spTree>
    <p:extLst>
      <p:ext uri="{BB962C8B-B14F-4D97-AF65-F5344CB8AC3E}">
        <p14:creationId xmlns:p14="http://schemas.microsoft.com/office/powerpoint/2010/main" val="253941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3136B-F2B6-E975-652A-3C73EB64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DF0C6-69D4-50F2-EBB1-A9FB555E4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BB71E-6336-CBD2-99DE-5C2DC00628D6}"/>
              </a:ext>
            </a:extLst>
          </p:cNvPr>
          <p:cNvSpPr>
            <a:spLocks noGrp="1"/>
          </p:cNvSpPr>
          <p:nvPr>
            <p:ph type="body" idx="1"/>
          </p:nvPr>
        </p:nvSpPr>
        <p:spPr/>
        <p:txBody>
          <a:bodyPr/>
          <a:lstStyle/>
          <a:p>
            <a:pPr>
              <a:buNone/>
            </a:pPr>
            <a:endParaRPr lang="en-US" dirty="0"/>
          </a:p>
        </p:txBody>
      </p:sp>
      <p:sp>
        <p:nvSpPr>
          <p:cNvPr id="4" name="Slide Number Placeholder 3">
            <a:extLst>
              <a:ext uri="{FF2B5EF4-FFF2-40B4-BE49-F238E27FC236}">
                <a16:creationId xmlns:a16="http://schemas.microsoft.com/office/drawing/2014/main" id="{9DBC3E4B-771B-D821-0978-F325CE137895}"/>
              </a:ext>
            </a:extLst>
          </p:cNvPr>
          <p:cNvSpPr>
            <a:spLocks noGrp="1"/>
          </p:cNvSpPr>
          <p:nvPr>
            <p:ph type="sldNum" sz="quarter" idx="5"/>
          </p:nvPr>
        </p:nvSpPr>
        <p:spPr/>
        <p:txBody>
          <a:bodyPr/>
          <a:lstStyle/>
          <a:p>
            <a:fld id="{9453ACB9-A64C-4F82-B139-0E3667BFAAC0}" type="slidenum">
              <a:rPr lang="en-US" smtClean="0"/>
              <a:t>21</a:t>
            </a:fld>
            <a:endParaRPr lang="en-US"/>
          </a:p>
        </p:txBody>
      </p:sp>
    </p:spTree>
    <p:extLst>
      <p:ext uri="{BB962C8B-B14F-4D97-AF65-F5344CB8AC3E}">
        <p14:creationId xmlns:p14="http://schemas.microsoft.com/office/powerpoint/2010/main" val="1006485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VDOT’s BMD spec</a:t>
            </a:r>
          </a:p>
        </p:txBody>
      </p:sp>
      <p:sp>
        <p:nvSpPr>
          <p:cNvPr id="4" name="Slide Number Placeholder 3"/>
          <p:cNvSpPr>
            <a:spLocks noGrp="1"/>
          </p:cNvSpPr>
          <p:nvPr>
            <p:ph type="sldNum" sz="quarter" idx="5"/>
          </p:nvPr>
        </p:nvSpPr>
        <p:spPr/>
        <p:txBody>
          <a:bodyPr/>
          <a:lstStyle/>
          <a:p>
            <a:fld id="{9453ACB9-A64C-4F82-B139-0E3667BFAAC0}" type="slidenum">
              <a:rPr lang="en-US" smtClean="0"/>
              <a:t>27</a:t>
            </a:fld>
            <a:endParaRPr lang="en-US"/>
          </a:p>
        </p:txBody>
      </p:sp>
    </p:spTree>
    <p:extLst>
      <p:ext uri="{BB962C8B-B14F-4D97-AF65-F5344CB8AC3E}">
        <p14:creationId xmlns:p14="http://schemas.microsoft.com/office/powerpoint/2010/main" val="2530144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Machine learning</a:t>
            </a:r>
            <a:r>
              <a:rPr lang="en-US" dirty="0"/>
              <a:t> is a branch of artificial intelligence (AI) that gives computers the ability to </a:t>
            </a:r>
            <a:r>
              <a:rPr lang="en-US" b="1" dirty="0"/>
              <a:t>learn from data</a:t>
            </a:r>
            <a:r>
              <a:rPr lang="en-US" dirty="0"/>
              <a:t> and </a:t>
            </a:r>
            <a:r>
              <a:rPr lang="en-US" b="1" dirty="0"/>
              <a:t>make decisions or predictions</a:t>
            </a:r>
            <a:r>
              <a:rPr lang="en-US" dirty="0"/>
              <a:t> without being explicitly programmed for every specific task.</a:t>
            </a:r>
          </a:p>
          <a:p>
            <a:pPr>
              <a:buNone/>
            </a:pPr>
            <a:endParaRPr lang="en-US" b="1" dirty="0"/>
          </a:p>
          <a:p>
            <a:pPr>
              <a:buNone/>
            </a:pPr>
            <a:r>
              <a:rPr lang="en-US" b="1" dirty="0"/>
              <a:t> In Simple Terms:</a:t>
            </a:r>
          </a:p>
          <a:p>
            <a:r>
              <a:rPr lang="en-US" dirty="0"/>
              <a:t>It’s like teaching a computer by example — instead of giving it strict rules, you feed it data and let it figure out patterns and relationships on its own.</a:t>
            </a:r>
          </a:p>
        </p:txBody>
      </p:sp>
      <p:sp>
        <p:nvSpPr>
          <p:cNvPr id="4" name="Slide Number Placeholder 3"/>
          <p:cNvSpPr>
            <a:spLocks noGrp="1"/>
          </p:cNvSpPr>
          <p:nvPr>
            <p:ph type="sldNum" sz="quarter" idx="5"/>
          </p:nvPr>
        </p:nvSpPr>
        <p:spPr/>
        <p:txBody>
          <a:bodyPr/>
          <a:lstStyle/>
          <a:p>
            <a:fld id="{9453ACB9-A64C-4F82-B139-0E3667BFAAC0}" type="slidenum">
              <a:rPr lang="en-US" smtClean="0"/>
              <a:t>28</a:t>
            </a:fld>
            <a:endParaRPr lang="en-US"/>
          </a:p>
        </p:txBody>
      </p:sp>
    </p:spTree>
    <p:extLst>
      <p:ext uri="{BB962C8B-B14F-4D97-AF65-F5344CB8AC3E}">
        <p14:creationId xmlns:p14="http://schemas.microsoft.com/office/powerpoint/2010/main" val="3785041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1200"/>
              </a:spcBef>
              <a:buNone/>
            </a:pPr>
            <a:r>
              <a:rPr lang="en-US" altLang="zh-CN" dirty="0">
                <a:latin typeface="Times New Roman" panose="02020603050405020304" pitchFamily="18" charset="0"/>
                <a:cs typeface="Times New Roman" panose="02020603050405020304" pitchFamily="18" charset="0"/>
              </a:rPr>
              <a:t>Developed ML models, including LR, RF, XGB, and SVR, to predict BMD performance indices based on mixture properties collected during both the design and production at a project level</a:t>
            </a:r>
            <a:r>
              <a:rPr lang="en-US" dirty="0">
                <a:latin typeface="Times New Roman" panose="02020603050405020304" pitchFamily="18" charset="0"/>
                <a:cs typeface="Times New Roman" panose="02020603050405020304" pitchFamily="18" charset="0"/>
              </a:rPr>
              <a:t>:</a:t>
            </a:r>
          </a:p>
          <a:p>
            <a:pPr marL="457200" lvl="1" indent="0">
              <a:spcBef>
                <a:spcPts val="1200"/>
              </a:spcBef>
              <a:buNone/>
            </a:pPr>
            <a:endParaRPr lang="en-US" dirty="0">
              <a:latin typeface="Times New Roman" panose="02020603050405020304" pitchFamily="18" charset="0"/>
              <a:cs typeface="Times New Roman" panose="02020603050405020304" pitchFamily="18" charset="0"/>
            </a:endParaRPr>
          </a:p>
          <a:p>
            <a:pPr lvl="1">
              <a:spcBef>
                <a:spcPts val="1200"/>
              </a:spcBef>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Identified the key factors in the BMD production. </a:t>
            </a:r>
          </a:p>
          <a:p>
            <a:pPr lvl="1">
              <a:spcBef>
                <a:spcPts val="1200"/>
              </a:spcBef>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Proposed integrating ML into the BMD to optimize its performance and effectiveness during the design phase.</a:t>
            </a:r>
            <a:endParaRPr lang="en-US" sz="1600" dirty="0">
              <a:latin typeface="Times New Roman" panose="02020603050405020304" pitchFamily="18" charset="0"/>
              <a:cs typeface="Times New Roman" panose="02020603050405020304" pitchFamily="18" charset="0"/>
            </a:endParaRPr>
          </a:p>
          <a:p>
            <a:pPr>
              <a:buNone/>
            </a:pPr>
            <a:endParaRPr lang="en-US" b="1" dirty="0"/>
          </a:p>
          <a:p>
            <a:pPr>
              <a:buNone/>
            </a:pPr>
            <a:endParaRPr lang="en-US" b="1" dirty="0"/>
          </a:p>
          <a:p>
            <a:pPr>
              <a:buNone/>
            </a:pPr>
            <a:r>
              <a:rPr lang="en-US" b="1" dirty="0"/>
              <a:t>Machine learning</a:t>
            </a:r>
            <a:r>
              <a:rPr lang="en-US" dirty="0"/>
              <a:t> is a branch of artificial intelligence (AI) that gives computers the ability to </a:t>
            </a:r>
            <a:r>
              <a:rPr lang="en-US" b="1" dirty="0"/>
              <a:t>learn from data</a:t>
            </a:r>
            <a:r>
              <a:rPr lang="en-US" dirty="0"/>
              <a:t> and </a:t>
            </a:r>
            <a:r>
              <a:rPr lang="en-US" b="1" dirty="0"/>
              <a:t>make decisions or predictions</a:t>
            </a:r>
            <a:r>
              <a:rPr lang="en-US" dirty="0"/>
              <a:t> without being explicitly programmed for every specific task.</a:t>
            </a:r>
          </a:p>
          <a:p>
            <a:pPr>
              <a:buNone/>
            </a:pPr>
            <a:endParaRPr lang="en-US" b="1" dirty="0"/>
          </a:p>
          <a:p>
            <a:pPr>
              <a:buNone/>
            </a:pPr>
            <a:r>
              <a:rPr lang="en-US" b="1" dirty="0"/>
              <a:t> In Simple Terms:</a:t>
            </a:r>
          </a:p>
          <a:p>
            <a:r>
              <a:rPr lang="en-US" dirty="0"/>
              <a:t>It’s like teaching a computer by example — instead of giving it strict rules, you feed it data and let it figure out patterns and relationships on its own.</a:t>
            </a:r>
          </a:p>
        </p:txBody>
      </p:sp>
      <p:sp>
        <p:nvSpPr>
          <p:cNvPr id="4" name="Slide Number Placeholder 3"/>
          <p:cNvSpPr>
            <a:spLocks noGrp="1"/>
          </p:cNvSpPr>
          <p:nvPr>
            <p:ph type="sldNum" sz="quarter" idx="5"/>
          </p:nvPr>
        </p:nvSpPr>
        <p:spPr/>
        <p:txBody>
          <a:bodyPr/>
          <a:lstStyle/>
          <a:p>
            <a:fld id="{9453ACB9-A64C-4F82-B139-0E3667BFAAC0}" type="slidenum">
              <a:rPr lang="en-US" smtClean="0"/>
              <a:t>29</a:t>
            </a:fld>
            <a:endParaRPr lang="en-US"/>
          </a:p>
        </p:txBody>
      </p:sp>
    </p:spTree>
    <p:extLst>
      <p:ext uri="{BB962C8B-B14F-4D97-AF65-F5344CB8AC3E}">
        <p14:creationId xmlns:p14="http://schemas.microsoft.com/office/powerpoint/2010/main" val="378560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&amp; Computing; Geography &amp; Country Codes; Medical &amp; Health; Organizations &amp; Institutions; Aviation &amp; Transportation; Business &amp; Finance; Education &amp; Academia; Engineering &amp; Science; Games &amp; Pop Culture; Miscellaneous</a:t>
            </a:r>
          </a:p>
        </p:txBody>
      </p:sp>
      <p:sp>
        <p:nvSpPr>
          <p:cNvPr id="4" name="Slide Number Placeholder 3"/>
          <p:cNvSpPr>
            <a:spLocks noGrp="1"/>
          </p:cNvSpPr>
          <p:nvPr>
            <p:ph type="sldNum" sz="quarter" idx="5"/>
          </p:nvPr>
        </p:nvSpPr>
        <p:spPr/>
        <p:txBody>
          <a:bodyPr/>
          <a:lstStyle/>
          <a:p>
            <a:fld id="{9453ACB9-A64C-4F82-B139-0E3667BFAAC0}" type="slidenum">
              <a:rPr lang="en-US" smtClean="0"/>
              <a:t>3</a:t>
            </a:fld>
            <a:endParaRPr lang="en-US"/>
          </a:p>
        </p:txBody>
      </p:sp>
    </p:spTree>
    <p:extLst>
      <p:ext uri="{BB962C8B-B14F-4D97-AF65-F5344CB8AC3E}">
        <p14:creationId xmlns:p14="http://schemas.microsoft.com/office/powerpoint/2010/main" val="3942943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MS Mincho" panose="02020609040205080304" pitchFamily="49" charset="-128"/>
              </a:rPr>
              <a:t>Six APT lanes were constructed with one mixture placed in each lane.</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kern="100" dirty="0">
                <a:effectLst/>
                <a:latin typeface="Times New Roman" panose="02020603050405020304" pitchFamily="18" charset="0"/>
                <a:ea typeface="MS Mincho" panose="02020609040205080304" pitchFamily="49" charset="-128"/>
              </a:rPr>
              <a:t>Each lane was 300 ft long and 10 ft wide. Within each lane, five test cells (labeled A through E) were established. Test cells A, C, and E were specifically designated as the test cells for comprehensive data collection. Test cells B and D served as backup test cells to address unforeseen issues or unexpected damage during the experiment. Each test cell was 24 ft long, and the five test cells were positioned in the center 200 ft of each lane. Space between each test cell provided room for the HVS support structure. Figure 1 provides a visual representation of the site layout for APT.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MS Mincho" panose="02020609040205080304" pitchFamily="49" charset="-128"/>
              </a:rPr>
              <a:t>The pavement structure was consistent across all six constructed lanes. Each lane was built with a research mixture consisting of two 1.5-inch lifts, with a total thickness of 3 inches. Each research mixture was placed on top of a 12-inch VDOT 21B base layer, followed by an additional 26-inch layer of VDOT 21B as a subgrade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MS Mincho" panose="02020609040205080304" pitchFamily="49" charset="-128"/>
              </a:rPr>
              <a:t>The central component of the APT experiment was the </a:t>
            </a:r>
            <a:r>
              <a:rPr lang="en-US" sz="1800" kern="100" dirty="0" err="1">
                <a:effectLst/>
                <a:latin typeface="Times New Roman" panose="02020603050405020304" pitchFamily="18" charset="0"/>
                <a:ea typeface="MS Mincho" panose="02020609040205080304" pitchFamily="49" charset="-128"/>
              </a:rPr>
              <a:t>Dynatest</a:t>
            </a:r>
            <a:r>
              <a:rPr lang="en-US" sz="1800" kern="100" dirty="0">
                <a:effectLst/>
                <a:latin typeface="Times New Roman" panose="02020603050405020304" pitchFamily="18" charset="0"/>
                <a:ea typeface="MS Mincho" panose="02020609040205080304" pitchFamily="49" charset="-128"/>
              </a:rPr>
              <a:t> HVS Mark VI shown in Figure 2a. This system featured an environmental chamber designed to maintain a consistent temperature at the loaded area. The HVS automatically regulates the surface temperature to ensure continual maintenance of the desired temperature at a depth of 2 inches from the surface. A dual tire carriage was mounted inside the environmental chamber. Loading was applied using a dual tire assembly with 11.00R22.5 tires inflated to a pressure of 105 pounds per square inch. The system allowed for the completion of approximately 12,000 unidirectional passes or 24,000 bidirectional passes within a 24-hour period. The total load for the dual tire carriage ranged from approximately 9,000 to 15,000 pound-force (</a:t>
            </a:r>
            <a:r>
              <a:rPr lang="en-US" sz="1800" kern="100" dirty="0" err="1">
                <a:effectLst/>
                <a:latin typeface="Times New Roman" panose="02020603050405020304" pitchFamily="18" charset="0"/>
                <a:ea typeface="MS Mincho" panose="02020609040205080304" pitchFamily="49" charset="-128"/>
              </a:rPr>
              <a:t>lbf</a:t>
            </a:r>
            <a:r>
              <a:rPr lang="en-US" sz="1800" kern="100" dirty="0">
                <a:effectLst/>
                <a:latin typeface="Times New Roman" panose="02020603050405020304" pitchFamily="18" charset="0"/>
                <a:ea typeface="MS Mincho" panose="020206090402050803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MS Mincho" panose="02020609040205080304" pitchFamily="49" charset="-128"/>
              </a:rPr>
              <a:t>A laser profiler installed on the HVS carriage, shown in Figure 2b, scanned the pavement surface to quantify the rut depth present at the surface.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MS Mincho" panose="02020609040205080304" pitchFamily="49" charset="-128"/>
            </a:endParaRPr>
          </a:p>
          <a:p>
            <a:endParaRPr lang="en-US" dirty="0"/>
          </a:p>
        </p:txBody>
      </p:sp>
      <p:sp>
        <p:nvSpPr>
          <p:cNvPr id="4" name="Slide Number Placeholder 3"/>
          <p:cNvSpPr>
            <a:spLocks noGrp="1"/>
          </p:cNvSpPr>
          <p:nvPr>
            <p:ph type="sldNum" sz="quarter" idx="5"/>
          </p:nvPr>
        </p:nvSpPr>
        <p:spPr/>
        <p:txBody>
          <a:bodyPr/>
          <a:lstStyle/>
          <a:p>
            <a:fld id="{9453ACB9-A64C-4F82-B139-0E3667BFAAC0}" type="slidenum">
              <a:rPr lang="en-US" smtClean="0"/>
              <a:t>30</a:t>
            </a:fld>
            <a:endParaRPr lang="en-US"/>
          </a:p>
        </p:txBody>
      </p:sp>
    </p:spTree>
    <p:extLst>
      <p:ext uri="{BB962C8B-B14F-4D97-AF65-F5344CB8AC3E}">
        <p14:creationId xmlns:p14="http://schemas.microsoft.com/office/powerpoint/2010/main" val="934787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3BDD-1DFB-DE76-D236-B022E07FA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A743-FFA4-B436-CC36-1FBE64469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64466-D45D-4017-2980-782EF6C4C097}"/>
              </a:ext>
            </a:extLst>
          </p:cNvPr>
          <p:cNvSpPr>
            <a:spLocks noGrp="1"/>
          </p:cNvSpPr>
          <p:nvPr>
            <p:ph type="body" idx="1"/>
          </p:nvPr>
        </p:nvSpPr>
        <p:spPr/>
        <p:txBody>
          <a:bodyPr/>
          <a:lstStyle/>
          <a:p>
            <a:pPr marL="457200" lvl="1" indent="0">
              <a:spcBef>
                <a:spcPts val="1200"/>
              </a:spcBef>
              <a:buNone/>
            </a:pPr>
            <a:endParaRPr lang="en-US" dirty="0"/>
          </a:p>
        </p:txBody>
      </p:sp>
      <p:sp>
        <p:nvSpPr>
          <p:cNvPr id="4" name="Slide Number Placeholder 3">
            <a:extLst>
              <a:ext uri="{FF2B5EF4-FFF2-40B4-BE49-F238E27FC236}">
                <a16:creationId xmlns:a16="http://schemas.microsoft.com/office/drawing/2014/main" id="{A08A5BFE-2C67-5CF0-BCBD-E4BD71F9A773}"/>
              </a:ext>
            </a:extLst>
          </p:cNvPr>
          <p:cNvSpPr>
            <a:spLocks noGrp="1"/>
          </p:cNvSpPr>
          <p:nvPr>
            <p:ph type="sldNum" sz="quarter" idx="5"/>
          </p:nvPr>
        </p:nvSpPr>
        <p:spPr/>
        <p:txBody>
          <a:bodyPr/>
          <a:lstStyle/>
          <a:p>
            <a:fld id="{9453ACB9-A64C-4F82-B139-0E3667BFAAC0}" type="slidenum">
              <a:rPr lang="en-US" smtClean="0"/>
              <a:t>31</a:t>
            </a:fld>
            <a:endParaRPr lang="en-US"/>
          </a:p>
        </p:txBody>
      </p:sp>
    </p:spTree>
    <p:extLst>
      <p:ext uri="{BB962C8B-B14F-4D97-AF65-F5344CB8AC3E}">
        <p14:creationId xmlns:p14="http://schemas.microsoft.com/office/powerpoint/2010/main" val="3092549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EC0BA-D8CD-D3BF-D27B-FCC8ED965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28EEC-61B4-1040-7556-EEDD78ECF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687C5-9EBE-362E-AE3E-1A05F5E32DF3}"/>
              </a:ext>
            </a:extLst>
          </p:cNvPr>
          <p:cNvSpPr>
            <a:spLocks noGrp="1"/>
          </p:cNvSpPr>
          <p:nvPr>
            <p:ph type="body" idx="1"/>
          </p:nvPr>
        </p:nvSpPr>
        <p:spPr/>
        <p:txBody>
          <a:bodyPr/>
          <a:lstStyle/>
          <a:p>
            <a:pPr marL="457200" lvl="1" indent="0">
              <a:spcBef>
                <a:spcPts val="1200"/>
              </a:spcBef>
              <a:buNone/>
            </a:pPr>
            <a:endParaRPr lang="en-US" dirty="0"/>
          </a:p>
        </p:txBody>
      </p:sp>
      <p:sp>
        <p:nvSpPr>
          <p:cNvPr id="4" name="Slide Number Placeholder 3">
            <a:extLst>
              <a:ext uri="{FF2B5EF4-FFF2-40B4-BE49-F238E27FC236}">
                <a16:creationId xmlns:a16="http://schemas.microsoft.com/office/drawing/2014/main" id="{A04E8414-8171-9C49-B675-C2357084EDAC}"/>
              </a:ext>
            </a:extLst>
          </p:cNvPr>
          <p:cNvSpPr>
            <a:spLocks noGrp="1"/>
          </p:cNvSpPr>
          <p:nvPr>
            <p:ph type="sldNum" sz="quarter" idx="5"/>
          </p:nvPr>
        </p:nvSpPr>
        <p:spPr/>
        <p:txBody>
          <a:bodyPr/>
          <a:lstStyle/>
          <a:p>
            <a:fld id="{9453ACB9-A64C-4F82-B139-0E3667BFAAC0}" type="slidenum">
              <a:rPr lang="en-US" smtClean="0"/>
              <a:t>32</a:t>
            </a:fld>
            <a:endParaRPr lang="en-US"/>
          </a:p>
        </p:txBody>
      </p:sp>
    </p:spTree>
    <p:extLst>
      <p:ext uri="{BB962C8B-B14F-4D97-AF65-F5344CB8AC3E}">
        <p14:creationId xmlns:p14="http://schemas.microsoft.com/office/powerpoint/2010/main" val="3808380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95232-A7F3-4B5E-E8FD-F181EEE5F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AB909-FDC2-554B-C256-C7FA6C09C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5149C-5DC4-756F-199E-7D4B7C62C057}"/>
              </a:ext>
            </a:extLst>
          </p:cNvPr>
          <p:cNvSpPr>
            <a:spLocks noGrp="1"/>
          </p:cNvSpPr>
          <p:nvPr>
            <p:ph type="body" idx="1"/>
          </p:nvPr>
        </p:nvSpPr>
        <p:spPr/>
        <p:txBody>
          <a:bodyPr/>
          <a:lstStyle/>
          <a:p>
            <a:pPr marL="457200" lvl="1" indent="0">
              <a:spcBef>
                <a:spcPts val="1200"/>
              </a:spcBef>
              <a:buNone/>
            </a:pPr>
            <a:endParaRPr lang="en-US" dirty="0"/>
          </a:p>
        </p:txBody>
      </p:sp>
      <p:sp>
        <p:nvSpPr>
          <p:cNvPr id="4" name="Slide Number Placeholder 3">
            <a:extLst>
              <a:ext uri="{FF2B5EF4-FFF2-40B4-BE49-F238E27FC236}">
                <a16:creationId xmlns:a16="http://schemas.microsoft.com/office/drawing/2014/main" id="{D3540919-9B8F-E1D8-1F87-40550FC15B15}"/>
              </a:ext>
            </a:extLst>
          </p:cNvPr>
          <p:cNvSpPr>
            <a:spLocks noGrp="1"/>
          </p:cNvSpPr>
          <p:nvPr>
            <p:ph type="sldNum" sz="quarter" idx="5"/>
          </p:nvPr>
        </p:nvSpPr>
        <p:spPr/>
        <p:txBody>
          <a:bodyPr/>
          <a:lstStyle/>
          <a:p>
            <a:fld id="{9453ACB9-A64C-4F82-B139-0E3667BFAAC0}" type="slidenum">
              <a:rPr lang="en-US" smtClean="0"/>
              <a:t>33</a:t>
            </a:fld>
            <a:endParaRPr lang="en-US"/>
          </a:p>
        </p:txBody>
      </p:sp>
    </p:spTree>
    <p:extLst>
      <p:ext uri="{BB962C8B-B14F-4D97-AF65-F5344CB8AC3E}">
        <p14:creationId xmlns:p14="http://schemas.microsoft.com/office/powerpoint/2010/main" val="375540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88EB-15C8-9657-4C69-E4C573D3D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C5D0A-425E-33A6-384E-529E80C83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B2940-C16E-5806-6CA8-2C62EEE36E2E}"/>
              </a:ext>
            </a:extLst>
          </p:cNvPr>
          <p:cNvSpPr>
            <a:spLocks noGrp="1"/>
          </p:cNvSpPr>
          <p:nvPr>
            <p:ph type="body" idx="1"/>
          </p:nvPr>
        </p:nvSpPr>
        <p:spPr/>
        <p:txBody>
          <a:bodyPr/>
          <a:lstStyle/>
          <a:p>
            <a:pPr marL="457200" lvl="1" indent="0">
              <a:spcBef>
                <a:spcPts val="1200"/>
              </a:spcBef>
              <a:buNone/>
            </a:pPr>
            <a:endParaRPr lang="en-US" dirty="0"/>
          </a:p>
        </p:txBody>
      </p:sp>
      <p:sp>
        <p:nvSpPr>
          <p:cNvPr id="4" name="Slide Number Placeholder 3">
            <a:extLst>
              <a:ext uri="{FF2B5EF4-FFF2-40B4-BE49-F238E27FC236}">
                <a16:creationId xmlns:a16="http://schemas.microsoft.com/office/drawing/2014/main" id="{94E7B944-05C8-921D-1361-A6E95CEA290A}"/>
              </a:ext>
            </a:extLst>
          </p:cNvPr>
          <p:cNvSpPr>
            <a:spLocks noGrp="1"/>
          </p:cNvSpPr>
          <p:nvPr>
            <p:ph type="sldNum" sz="quarter" idx="5"/>
          </p:nvPr>
        </p:nvSpPr>
        <p:spPr/>
        <p:txBody>
          <a:bodyPr/>
          <a:lstStyle/>
          <a:p>
            <a:fld id="{9453ACB9-A64C-4F82-B139-0E3667BFAAC0}" type="slidenum">
              <a:rPr lang="en-US" smtClean="0"/>
              <a:t>34</a:t>
            </a:fld>
            <a:endParaRPr lang="en-US"/>
          </a:p>
        </p:txBody>
      </p:sp>
    </p:spTree>
    <p:extLst>
      <p:ext uri="{BB962C8B-B14F-4D97-AF65-F5344CB8AC3E}">
        <p14:creationId xmlns:p14="http://schemas.microsoft.com/office/powerpoint/2010/main" val="3678148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D103-CC84-696F-FE28-8B93FAAB4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065AC-CDF8-71D0-398C-FEDE3D70F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BCDF8-5E82-3E13-53C3-B2078F089206}"/>
              </a:ext>
            </a:extLst>
          </p:cNvPr>
          <p:cNvSpPr>
            <a:spLocks noGrp="1"/>
          </p:cNvSpPr>
          <p:nvPr>
            <p:ph type="body" idx="1"/>
          </p:nvPr>
        </p:nvSpPr>
        <p:spPr/>
        <p:txBody>
          <a:bodyPr/>
          <a:lstStyle/>
          <a:p>
            <a:pPr marL="457200" lvl="1" indent="0">
              <a:spcBef>
                <a:spcPts val="1200"/>
              </a:spcBef>
              <a:buNone/>
            </a:pPr>
            <a:endParaRPr lang="en-US" dirty="0"/>
          </a:p>
        </p:txBody>
      </p:sp>
      <p:sp>
        <p:nvSpPr>
          <p:cNvPr id="4" name="Slide Number Placeholder 3">
            <a:extLst>
              <a:ext uri="{FF2B5EF4-FFF2-40B4-BE49-F238E27FC236}">
                <a16:creationId xmlns:a16="http://schemas.microsoft.com/office/drawing/2014/main" id="{AFCF115F-168A-AEC6-4A9E-5116787BF437}"/>
              </a:ext>
            </a:extLst>
          </p:cNvPr>
          <p:cNvSpPr>
            <a:spLocks noGrp="1"/>
          </p:cNvSpPr>
          <p:nvPr>
            <p:ph type="sldNum" sz="quarter" idx="5"/>
          </p:nvPr>
        </p:nvSpPr>
        <p:spPr/>
        <p:txBody>
          <a:bodyPr/>
          <a:lstStyle/>
          <a:p>
            <a:fld id="{9453ACB9-A64C-4F82-B139-0E3667BFAAC0}" type="slidenum">
              <a:rPr lang="en-US" smtClean="0"/>
              <a:t>35</a:t>
            </a:fld>
            <a:endParaRPr lang="en-US"/>
          </a:p>
        </p:txBody>
      </p:sp>
    </p:spTree>
    <p:extLst>
      <p:ext uri="{BB962C8B-B14F-4D97-AF65-F5344CB8AC3E}">
        <p14:creationId xmlns:p14="http://schemas.microsoft.com/office/powerpoint/2010/main" val="4163076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idea of this paper was demonstrated in this plot. If we incorporate ML models in the BMD framework, we maybe able to optimize the current BMD during both design and production.</a:t>
            </a:r>
          </a:p>
          <a:p>
            <a:endParaRPr lang="en-US" dirty="0"/>
          </a:p>
        </p:txBody>
      </p:sp>
      <p:sp>
        <p:nvSpPr>
          <p:cNvPr id="4" name="Slide Number Placeholder 3"/>
          <p:cNvSpPr>
            <a:spLocks noGrp="1"/>
          </p:cNvSpPr>
          <p:nvPr>
            <p:ph type="sldNum" sz="quarter" idx="5"/>
          </p:nvPr>
        </p:nvSpPr>
        <p:spPr/>
        <p:txBody>
          <a:bodyPr/>
          <a:lstStyle/>
          <a:p>
            <a:fld id="{9453ACB9-A64C-4F82-B139-0E3667BFAAC0}" type="slidenum">
              <a:rPr lang="en-US" smtClean="0"/>
              <a:t>36</a:t>
            </a:fld>
            <a:endParaRPr lang="en-US"/>
          </a:p>
        </p:txBody>
      </p:sp>
    </p:spTree>
    <p:extLst>
      <p:ext uri="{BB962C8B-B14F-4D97-AF65-F5344CB8AC3E}">
        <p14:creationId xmlns:p14="http://schemas.microsoft.com/office/powerpoint/2010/main" val="836631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841F4-A4C1-9EDE-7E02-4A4BFB06E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7CC09-50F1-3B33-0779-F34347CC1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0890C-536A-55D4-A6F5-BF7DFE9B89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several </a:t>
            </a:r>
            <a:r>
              <a:rPr lang="en-US" b="1" dirty="0"/>
              <a:t>powerful and forward-looking ideas</a:t>
            </a:r>
            <a:r>
              <a:rPr lang="en-US" dirty="0"/>
              <a:t> on how </a:t>
            </a:r>
            <a:r>
              <a:rPr lang="en-US" b="1" dirty="0"/>
              <a:t>Artificial Intelligence (AI) could revolutionize pavement engineering</a:t>
            </a:r>
            <a:r>
              <a:rPr lang="en-US" dirty="0"/>
              <a:t>:</a:t>
            </a:r>
          </a:p>
          <a:p>
            <a:pPr>
              <a:buNone/>
            </a:pPr>
            <a:r>
              <a:rPr lang="en-US" b="1" dirty="0"/>
              <a:t>🔍 1. Real-Time Pavement Condition Monitoring</a:t>
            </a:r>
          </a:p>
          <a:p>
            <a:pPr>
              <a:buFont typeface="Arial" panose="020B0604020202020204" pitchFamily="34" charset="0"/>
              <a:buChar char="•"/>
            </a:pPr>
            <a:r>
              <a:rPr lang="en-US" dirty="0"/>
              <a:t>AI + sensors + drones to continuously assess pavement surface and subsurface conditions.</a:t>
            </a:r>
          </a:p>
          <a:p>
            <a:pPr>
              <a:buFont typeface="Arial" panose="020B0604020202020204" pitchFamily="34" charset="0"/>
              <a:buChar char="•"/>
            </a:pPr>
            <a:r>
              <a:rPr lang="en-US" dirty="0"/>
              <a:t>Early detection of cracks, rutting, and moisture damage with automated alerts.</a:t>
            </a:r>
          </a:p>
          <a:p>
            <a:pPr>
              <a:buFont typeface="Arial" panose="020B0604020202020204" pitchFamily="34" charset="0"/>
              <a:buChar char="•"/>
            </a:pPr>
            <a:r>
              <a:rPr lang="en-US" dirty="0"/>
              <a:t>Eliminates the need for manual, time-consuming visual inspections.</a:t>
            </a:r>
          </a:p>
          <a:p>
            <a:pPr>
              <a:buNone/>
            </a:pPr>
            <a:r>
              <a:rPr lang="en-US" b="1" dirty="0"/>
              <a:t>🛠️ 2. Predictive Maintenance Instead of Reactive Repairs</a:t>
            </a:r>
          </a:p>
          <a:p>
            <a:pPr>
              <a:buFont typeface="Arial" panose="020B0604020202020204" pitchFamily="34" charset="0"/>
              <a:buChar char="•"/>
            </a:pPr>
            <a:r>
              <a:rPr lang="en-US" dirty="0"/>
              <a:t>Machine learning models can forecast when and where pavement will fail.</a:t>
            </a:r>
          </a:p>
          <a:p>
            <a:pPr>
              <a:buFont typeface="Arial" panose="020B0604020202020204" pitchFamily="34" charset="0"/>
              <a:buChar char="•"/>
            </a:pPr>
            <a:r>
              <a:rPr lang="en-US" dirty="0"/>
              <a:t>Enables data-driven maintenance scheduling, extending service life and reducing costs.</a:t>
            </a:r>
          </a:p>
          <a:p>
            <a:pPr>
              <a:buFont typeface="Arial" panose="020B0604020202020204" pitchFamily="34" charset="0"/>
              <a:buChar char="•"/>
            </a:pPr>
            <a:r>
              <a:rPr lang="en-US" dirty="0"/>
              <a:t>Supports proactive budgeting and prioritization in pavement management systems (PMS).</a:t>
            </a:r>
          </a:p>
          <a:p>
            <a:pPr>
              <a:buNone/>
            </a:pPr>
            <a:r>
              <a:rPr lang="en-US" b="1" dirty="0"/>
              <a:t>🧪 3. Smarter Asphalt Mix Design</a:t>
            </a:r>
          </a:p>
          <a:p>
            <a:pPr>
              <a:buFont typeface="Arial" panose="020B0604020202020204" pitchFamily="34" charset="0"/>
              <a:buChar char="•"/>
            </a:pPr>
            <a:r>
              <a:rPr lang="en-US" dirty="0"/>
              <a:t>AI models optimize mix components (binder, RAP, aggregate) for performance and sustainability.</a:t>
            </a:r>
          </a:p>
          <a:p>
            <a:pPr>
              <a:buFont typeface="Arial" panose="020B0604020202020204" pitchFamily="34" charset="0"/>
              <a:buChar char="•"/>
            </a:pPr>
            <a:r>
              <a:rPr lang="en-US" dirty="0"/>
              <a:t>Faster iteration than traditional trial-and-error lab methods.</a:t>
            </a:r>
          </a:p>
          <a:p>
            <a:pPr>
              <a:buFont typeface="Arial" panose="020B0604020202020204" pitchFamily="34" charset="0"/>
              <a:buChar char="•"/>
            </a:pPr>
            <a:r>
              <a:rPr lang="en-US" dirty="0"/>
              <a:t>AI can learn from historical mix performance to improve new designs.</a:t>
            </a:r>
          </a:p>
          <a:p>
            <a:pPr>
              <a:buNone/>
            </a:pPr>
            <a:r>
              <a:rPr lang="en-US" b="1" dirty="0"/>
              <a:t>🎯 4. Construction Quality Control Automation</a:t>
            </a:r>
          </a:p>
          <a:p>
            <a:pPr>
              <a:buFont typeface="Arial" panose="020B0604020202020204" pitchFamily="34" charset="0"/>
              <a:buChar char="•"/>
            </a:pPr>
            <a:r>
              <a:rPr lang="en-US" dirty="0"/>
              <a:t>Intelligent compaction systems adjust roller passes in real-time for optimal density.</a:t>
            </a:r>
          </a:p>
          <a:p>
            <a:pPr>
              <a:buFont typeface="Arial" panose="020B0604020202020204" pitchFamily="34" charset="0"/>
              <a:buChar char="•"/>
            </a:pPr>
            <a:r>
              <a:rPr lang="en-US" dirty="0"/>
              <a:t>Cameras and sensors on pavers detect segregation, temperature issues, and laydown defects.</a:t>
            </a:r>
          </a:p>
          <a:p>
            <a:pPr>
              <a:buFont typeface="Arial" panose="020B0604020202020204" pitchFamily="34" charset="0"/>
              <a:buChar char="•"/>
            </a:pPr>
            <a:r>
              <a:rPr lang="en-US" dirty="0"/>
              <a:t>AI ensures consistent quality with less human error.</a:t>
            </a:r>
          </a:p>
          <a:p>
            <a:pPr>
              <a:buNone/>
            </a:pPr>
            <a:r>
              <a:rPr lang="en-US" b="1" dirty="0"/>
              <a:t>♻️ 5. Enhanced Use of Recycled Materials</a:t>
            </a:r>
          </a:p>
          <a:p>
            <a:pPr>
              <a:buFont typeface="Arial" panose="020B0604020202020204" pitchFamily="34" charset="0"/>
              <a:buChar char="•"/>
            </a:pPr>
            <a:r>
              <a:rPr lang="en-US" dirty="0"/>
              <a:t>AI predicts the impact of different RAP/RAS combinations on performance.</a:t>
            </a:r>
          </a:p>
          <a:p>
            <a:pPr>
              <a:buFont typeface="Arial" panose="020B0604020202020204" pitchFamily="34" charset="0"/>
              <a:buChar char="•"/>
            </a:pPr>
            <a:r>
              <a:rPr lang="en-US" dirty="0"/>
              <a:t>Evaluates how rejuvenators interact with aged binders.</a:t>
            </a:r>
          </a:p>
          <a:p>
            <a:pPr>
              <a:buFont typeface="Arial" panose="020B0604020202020204" pitchFamily="34" charset="0"/>
              <a:buChar char="•"/>
            </a:pPr>
            <a:r>
              <a:rPr lang="en-US" dirty="0"/>
              <a:t>Supports more sustainable pavement design without sacrificing durability.</a:t>
            </a:r>
          </a:p>
          <a:p>
            <a:pPr>
              <a:buNone/>
            </a:pPr>
            <a:r>
              <a:rPr lang="en-US" b="1" dirty="0"/>
              <a:t>🌍 6. Life-Cycle and Environmental Impact Modeling</a:t>
            </a:r>
          </a:p>
          <a:p>
            <a:pPr>
              <a:buFont typeface="Arial" panose="020B0604020202020204" pitchFamily="34" charset="0"/>
              <a:buChar char="•"/>
            </a:pPr>
            <a:r>
              <a:rPr lang="en-US" dirty="0"/>
              <a:t>AI simulates full pavement life-cycle scenarios (construction to rehabilitation).</a:t>
            </a:r>
          </a:p>
          <a:p>
            <a:pPr>
              <a:buFont typeface="Arial" panose="020B0604020202020204" pitchFamily="34" charset="0"/>
              <a:buChar char="•"/>
            </a:pPr>
            <a:r>
              <a:rPr lang="en-US" dirty="0"/>
              <a:t>Helps minimize carbon footprint, energy use, and cost over time.</a:t>
            </a:r>
          </a:p>
          <a:p>
            <a:pPr>
              <a:buFont typeface="Arial" panose="020B0604020202020204" pitchFamily="34" charset="0"/>
              <a:buChar char="•"/>
            </a:pPr>
            <a:r>
              <a:rPr lang="en-US" dirty="0"/>
              <a:t>Supports climate-resilient infrastructure decisions.</a:t>
            </a:r>
          </a:p>
          <a:p>
            <a:pPr>
              <a:buNone/>
            </a:pPr>
            <a:r>
              <a:rPr lang="en-US" b="1" dirty="0"/>
              <a:t>🧠 7. Digital Twins for Pavements</a:t>
            </a:r>
          </a:p>
          <a:p>
            <a:pPr>
              <a:buFont typeface="Arial" panose="020B0604020202020204" pitchFamily="34" charset="0"/>
              <a:buChar char="•"/>
            </a:pPr>
            <a:r>
              <a:rPr lang="en-US" dirty="0"/>
              <a:t>AI powers real-time virtual models of pavement sections linked to sensor data.</a:t>
            </a:r>
          </a:p>
          <a:p>
            <a:pPr>
              <a:buFont typeface="Arial" panose="020B0604020202020204" pitchFamily="34" charset="0"/>
              <a:buChar char="•"/>
            </a:pPr>
            <a:r>
              <a:rPr lang="en-US" dirty="0"/>
              <a:t>Engineers can test “what-if” scenarios before applying changes in the real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D3E47FF-1274-F6B1-66CE-7720F7DE8414}"/>
              </a:ext>
            </a:extLst>
          </p:cNvPr>
          <p:cNvSpPr>
            <a:spLocks noGrp="1"/>
          </p:cNvSpPr>
          <p:nvPr>
            <p:ph type="sldNum" sz="quarter" idx="5"/>
          </p:nvPr>
        </p:nvSpPr>
        <p:spPr/>
        <p:txBody>
          <a:bodyPr/>
          <a:lstStyle/>
          <a:p>
            <a:fld id="{9453ACB9-A64C-4F82-B139-0E3667BFAAC0}" type="slidenum">
              <a:rPr lang="en-US" smtClean="0"/>
              <a:t>37</a:t>
            </a:fld>
            <a:endParaRPr lang="en-US"/>
          </a:p>
        </p:txBody>
      </p:sp>
    </p:spTree>
    <p:extLst>
      <p:ext uri="{BB962C8B-B14F-4D97-AF65-F5344CB8AC3E}">
        <p14:creationId xmlns:p14="http://schemas.microsoft.com/office/powerpoint/2010/main" val="1660148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52C9-E011-D696-1A87-CBC76F97E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B00B2-45FB-99CB-827B-5675CC78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76484-A0A9-3812-E101-1E7000652E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hile</a:t>
            </a:r>
            <a:r>
              <a:rPr lang="en-US" dirty="0"/>
              <a:t> AI offers many opportunities, it also brings potential </a:t>
            </a:r>
            <a:r>
              <a:rPr lang="en-US" b="1" dirty="0"/>
              <a:t>risks and challenges</a:t>
            </a:r>
            <a:r>
              <a:rPr lang="en-US" dirty="0"/>
              <a:t> in pavement engineering that are important to consider. Here are a few:</a:t>
            </a:r>
          </a:p>
          <a:p>
            <a:pPr>
              <a:buNone/>
            </a:pPr>
            <a:r>
              <a:rPr lang="en-US" b="1" dirty="0"/>
              <a:t>⚠️ 1. Data Quality and Bias</a:t>
            </a:r>
          </a:p>
          <a:p>
            <a:pPr>
              <a:buFont typeface="Arial" panose="020B0604020202020204" pitchFamily="34" charset="0"/>
              <a:buChar char="•"/>
            </a:pPr>
            <a:r>
              <a:rPr lang="en-US" dirty="0"/>
              <a:t>AI models are only as good as the data they’re trained on. Poor-quality, incomplete, or biased pavement performance data can lead to inaccurate predictions.</a:t>
            </a:r>
          </a:p>
          <a:p>
            <a:pPr>
              <a:buFont typeface="Arial" panose="020B0604020202020204" pitchFamily="34" charset="0"/>
              <a:buChar char="•"/>
            </a:pPr>
            <a:r>
              <a:rPr lang="en-US" dirty="0"/>
              <a:t>Example: A model trained on dry-climate roads may perform poorly in snowy or coastal regions.</a:t>
            </a:r>
          </a:p>
          <a:p>
            <a:pPr>
              <a:buNone/>
            </a:pPr>
            <a:r>
              <a:rPr lang="en-US" b="1" dirty="0"/>
              <a:t>🧠 2. Over-Reliance on the Algorithm</a:t>
            </a:r>
          </a:p>
          <a:p>
            <a:pPr>
              <a:buFont typeface="Arial" panose="020B0604020202020204" pitchFamily="34" charset="0"/>
              <a:buChar char="•"/>
            </a:pPr>
            <a:r>
              <a:rPr lang="en-US" dirty="0"/>
              <a:t>Engineers might place too much trust in AI outputs without questioning or validating them.</a:t>
            </a:r>
          </a:p>
          <a:p>
            <a:pPr>
              <a:buFont typeface="Arial" panose="020B0604020202020204" pitchFamily="34" charset="0"/>
              <a:buChar char="•"/>
            </a:pPr>
            <a:r>
              <a:rPr lang="en-US" dirty="0"/>
              <a:t>Risk: Decisions could be made based on black-box results that don’t reflect site-specific conditions.</a:t>
            </a:r>
          </a:p>
          <a:p>
            <a:pPr>
              <a:buNone/>
            </a:pPr>
            <a:r>
              <a:rPr lang="en-US" b="1" dirty="0"/>
              <a:t>🔍 3. Lack of Transparency (Black Box Problem)</a:t>
            </a:r>
          </a:p>
          <a:p>
            <a:pPr>
              <a:buFont typeface="Arial" panose="020B0604020202020204" pitchFamily="34" charset="0"/>
              <a:buChar char="•"/>
            </a:pPr>
            <a:r>
              <a:rPr lang="en-US" dirty="0"/>
              <a:t>Many AI models, especially deep learning ones, don’t easily explain how they reach conclusions.</a:t>
            </a:r>
          </a:p>
          <a:p>
            <a:pPr>
              <a:buFont typeface="Arial" panose="020B0604020202020204" pitchFamily="34" charset="0"/>
              <a:buChar char="•"/>
            </a:pPr>
            <a:r>
              <a:rPr lang="en-US" dirty="0"/>
              <a:t>In pavement design or QA/QC, this lack of transparency could raise concerns in legal, safety, or auditing contexts.</a:t>
            </a:r>
          </a:p>
          <a:p>
            <a:pPr>
              <a:buNone/>
            </a:pPr>
            <a:r>
              <a:rPr lang="en-US" b="1" dirty="0"/>
              <a:t>🔧 4. Skill Gap and Resistance to Adoption</a:t>
            </a:r>
          </a:p>
          <a:p>
            <a:pPr>
              <a:buFont typeface="Arial" panose="020B0604020202020204" pitchFamily="34" charset="0"/>
              <a:buChar char="•"/>
            </a:pPr>
            <a:r>
              <a:rPr lang="en-US" dirty="0"/>
              <a:t>Pavement engineers may lack the training to properly interpret or use AI tools.</a:t>
            </a:r>
          </a:p>
          <a:p>
            <a:pPr>
              <a:buFont typeface="Arial" panose="020B0604020202020204" pitchFamily="34" charset="0"/>
              <a:buChar char="•"/>
            </a:pPr>
            <a:r>
              <a:rPr lang="en-US" dirty="0"/>
              <a:t>Without proper integration, AI may be misapplied or ignored, leading to missed opportunities or flawed outcomes.</a:t>
            </a:r>
          </a:p>
          <a:p>
            <a:pPr>
              <a:buNone/>
            </a:pPr>
            <a:r>
              <a:rPr lang="en-US" b="1" dirty="0"/>
              <a:t>🔐 5. Cybersecurity and Data Privacy</a:t>
            </a:r>
          </a:p>
          <a:p>
            <a:pPr>
              <a:buFont typeface="Arial" panose="020B0604020202020204" pitchFamily="34" charset="0"/>
              <a:buChar char="•"/>
            </a:pPr>
            <a:r>
              <a:rPr lang="en-US" dirty="0"/>
              <a:t>As more pavement monitoring systems use IoT sensors and AI platforms, they become targets for cyber attacks.</a:t>
            </a:r>
          </a:p>
          <a:p>
            <a:pPr>
              <a:buFont typeface="Arial" panose="020B0604020202020204" pitchFamily="34" charset="0"/>
              <a:buChar char="•"/>
            </a:pPr>
            <a:r>
              <a:rPr lang="en-US" dirty="0"/>
              <a:t>Tampered data could lead to incorrect maintenance scheduling or safety risks.</a:t>
            </a:r>
          </a:p>
          <a:p>
            <a:pPr>
              <a:buNone/>
            </a:pPr>
            <a:r>
              <a:rPr lang="en-US" b="1" dirty="0"/>
              <a:t>💰 6. High Implementation Costs</a:t>
            </a:r>
          </a:p>
          <a:p>
            <a:pPr>
              <a:buFont typeface="Arial" panose="020B0604020202020204" pitchFamily="34" charset="0"/>
              <a:buChar char="•"/>
            </a:pPr>
            <a:r>
              <a:rPr lang="en-US" dirty="0"/>
              <a:t>Advanced AI tools may require significant investment in software, hardware, and data infrastructure.</a:t>
            </a:r>
          </a:p>
          <a:p>
            <a:pPr>
              <a:buFont typeface="Arial" panose="020B0604020202020204" pitchFamily="34" charset="0"/>
              <a:buChar char="•"/>
            </a:pPr>
            <a:r>
              <a:rPr lang="en-US" dirty="0"/>
              <a:t>Smaller agencies or firms may struggle to adopt or maintain these systems, widening the technology gap.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DD87928-A7F0-63AE-1008-9E7E15C90539}"/>
              </a:ext>
            </a:extLst>
          </p:cNvPr>
          <p:cNvSpPr>
            <a:spLocks noGrp="1"/>
          </p:cNvSpPr>
          <p:nvPr>
            <p:ph type="sldNum" sz="quarter" idx="5"/>
          </p:nvPr>
        </p:nvSpPr>
        <p:spPr/>
        <p:txBody>
          <a:bodyPr/>
          <a:lstStyle/>
          <a:p>
            <a:fld id="{9453ACB9-A64C-4F82-B139-0E3667BFAAC0}" type="slidenum">
              <a:rPr lang="en-US" smtClean="0"/>
              <a:t>38</a:t>
            </a:fld>
            <a:endParaRPr lang="en-US"/>
          </a:p>
        </p:txBody>
      </p:sp>
    </p:spTree>
    <p:extLst>
      <p:ext uri="{BB962C8B-B14F-4D97-AF65-F5344CB8AC3E}">
        <p14:creationId xmlns:p14="http://schemas.microsoft.com/office/powerpoint/2010/main" val="222527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Asphalt Institute is the international trade association of petroleum asphalt producers, manufacturers, and affiliated businesses.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Founded in 1919, the Institute’s members represent 90% of the liquid asphalt produced in North America and an increasing percentage in international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Vision: </a:t>
            </a:r>
            <a:r>
              <a:rPr lang="en-US" sz="1200" b="1" dirty="0">
                <a:highlight>
                  <a:srgbClr val="FFFF00"/>
                </a:highlight>
                <a:latin typeface="Arial" panose="020B0604020202020204" pitchFamily="34" charset="0"/>
                <a:cs typeface="Arial" panose="020B0604020202020204" pitchFamily="34" charset="0"/>
              </a:rPr>
              <a:t>ensure asphalt is recognized as the construction material of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Mission: </a:t>
            </a:r>
            <a:r>
              <a:rPr lang="en-US" sz="1200" b="1" dirty="0">
                <a:highlight>
                  <a:srgbClr val="FFFF00"/>
                </a:highlight>
                <a:latin typeface="Arial" panose="020B0604020202020204" pitchFamily="34" charset="0"/>
                <a:cs typeface="Arial" panose="020B0604020202020204" pitchFamily="34" charset="0"/>
              </a:rPr>
              <a:t>promotes the safe use, benefits and quality performance of petroleum asphalts in a unified voice for our membership.</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indent="0">
              <a:buFont typeface="Arial" panose="020B0604020202020204" pitchFamily="34" charset="0"/>
              <a:buNone/>
            </a:pPr>
            <a:r>
              <a:rPr lang="en-US" sz="2400" b="1" dirty="0">
                <a:solidFill>
                  <a:srgbClr val="002060"/>
                </a:solidFill>
                <a:latin typeface="Arial" panose="020B0604020202020204" pitchFamily="34" charset="0"/>
                <a:cs typeface="Arial" panose="020B0604020202020204" pitchFamily="34" charset="0"/>
              </a:rPr>
              <a:t>Member Connectivity - </a:t>
            </a:r>
            <a:r>
              <a:rPr lang="en-US" sz="2100" dirty="0">
                <a:latin typeface="Arial" panose="020B0604020202020204" pitchFamily="34" charset="0"/>
                <a:cs typeface="Arial" panose="020B0604020202020204" pitchFamily="34" charset="0"/>
              </a:rPr>
              <a:t>A catalyst for member engagement through meetings, programs, and communications</a:t>
            </a:r>
          </a:p>
          <a:p>
            <a:pPr marL="457200" indent="-457200"/>
            <a:r>
              <a:rPr lang="en-US" sz="2400" b="1" dirty="0">
                <a:solidFill>
                  <a:srgbClr val="002060"/>
                </a:solidFill>
                <a:latin typeface="Arial" panose="020B0604020202020204" pitchFamily="34" charset="0"/>
                <a:cs typeface="Arial" panose="020B0604020202020204" pitchFamily="34" charset="0"/>
              </a:rPr>
              <a:t>Asphalt Promotion - </a:t>
            </a:r>
            <a:r>
              <a:rPr lang="en-US" sz="2100" dirty="0">
                <a:latin typeface="Arial" panose="020B0604020202020204" pitchFamily="34" charset="0"/>
                <a:cs typeface="Arial" panose="020B0604020202020204" pitchFamily="34" charset="0"/>
              </a:rPr>
              <a:t>National, regional, and local marketing efforts to increase the use of asphalt</a:t>
            </a:r>
          </a:p>
          <a:p>
            <a:pPr marL="457200" indent="-457200"/>
            <a:r>
              <a:rPr lang="en-US" sz="2400" b="1" dirty="0">
                <a:solidFill>
                  <a:srgbClr val="002060"/>
                </a:solidFill>
                <a:latin typeface="Arial" panose="020B0604020202020204" pitchFamily="34" charset="0"/>
                <a:cs typeface="Arial" panose="020B0604020202020204" pitchFamily="34" charset="0"/>
              </a:rPr>
              <a:t>Health, Safety, and Environmental Oversight - </a:t>
            </a:r>
            <a:r>
              <a:rPr lang="en-US" sz="2100" dirty="0">
                <a:latin typeface="Arial" panose="020B0604020202020204" pitchFamily="34" charset="0"/>
                <a:cs typeface="Arial" panose="020B0604020202020204" pitchFamily="34" charset="0"/>
              </a:rPr>
              <a:t>Leveraged sweat-equity and strategic partnerships to achieve solutions to longer-range challenges</a:t>
            </a:r>
          </a:p>
          <a:p>
            <a:pPr marL="457200" indent="-457200"/>
            <a:r>
              <a:rPr lang="en-US" sz="2400" b="1" dirty="0">
                <a:solidFill>
                  <a:srgbClr val="002060"/>
                </a:solidFill>
                <a:latin typeface="Arial" panose="020B0604020202020204" pitchFamily="34" charset="0"/>
                <a:cs typeface="Arial" panose="020B0604020202020204" pitchFamily="34" charset="0"/>
              </a:rPr>
              <a:t>Technical Leadership - </a:t>
            </a:r>
            <a:r>
              <a:rPr lang="en-US" sz="2100" dirty="0">
                <a:latin typeface="Arial" panose="020B0604020202020204" pitchFamily="34" charset="0"/>
                <a:cs typeface="Arial" panose="020B0604020202020204" pitchFamily="34" charset="0"/>
              </a:rPr>
              <a:t>Professional engineering, research and testing that shapes specifications, standards, and public policy</a:t>
            </a:r>
          </a:p>
          <a:p>
            <a:pPr marL="457200" indent="-457200"/>
            <a:r>
              <a:rPr lang="en-US" sz="2400" b="1" dirty="0">
                <a:solidFill>
                  <a:srgbClr val="002060"/>
                </a:solidFill>
                <a:latin typeface="Arial" panose="020B0604020202020204" pitchFamily="34" charset="0"/>
                <a:cs typeface="Arial" panose="020B0604020202020204" pitchFamily="34" charset="0"/>
              </a:rPr>
              <a:t>Educational Expertise - </a:t>
            </a:r>
            <a:r>
              <a:rPr lang="en-US" sz="2100" dirty="0">
                <a:latin typeface="Arial" panose="020B0604020202020204" pitchFamily="34" charset="0"/>
                <a:cs typeface="Arial" panose="020B0604020202020204" pitchFamily="34" charset="0"/>
              </a:rPr>
              <a:t>Training and publication of the latest advancements in asphalt technology</a:t>
            </a:r>
          </a:p>
        </p:txBody>
      </p:sp>
      <p:sp>
        <p:nvSpPr>
          <p:cNvPr id="4" name="Slide Number Placeholder 3"/>
          <p:cNvSpPr>
            <a:spLocks noGrp="1"/>
          </p:cNvSpPr>
          <p:nvPr>
            <p:ph type="sldNum" sz="quarter" idx="5"/>
          </p:nvPr>
        </p:nvSpPr>
        <p:spPr/>
        <p:txBody>
          <a:bodyPr/>
          <a:lstStyle/>
          <a:p>
            <a:fld id="{9453ACB9-A64C-4F82-B139-0E3667BFAAC0}" type="slidenum">
              <a:rPr lang="en-US" smtClean="0"/>
              <a:t>4</a:t>
            </a:fld>
            <a:endParaRPr lang="en-US"/>
          </a:p>
        </p:txBody>
      </p:sp>
    </p:spTree>
    <p:extLst>
      <p:ext uri="{BB962C8B-B14F-4D97-AF65-F5344CB8AC3E}">
        <p14:creationId xmlns:p14="http://schemas.microsoft.com/office/powerpoint/2010/main" val="61839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3ACB9-A64C-4F82-B139-0E3667BFAAC0}" type="slidenum">
              <a:rPr lang="en-US" smtClean="0"/>
              <a:t>5</a:t>
            </a:fld>
            <a:endParaRPr lang="en-US"/>
          </a:p>
        </p:txBody>
      </p:sp>
    </p:spTree>
    <p:extLst>
      <p:ext uri="{BB962C8B-B14F-4D97-AF65-F5344CB8AC3E}">
        <p14:creationId xmlns:p14="http://schemas.microsoft.com/office/powerpoint/2010/main" val="59284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epicenter of the supply-chain.</a:t>
            </a:r>
          </a:p>
          <a:p>
            <a:r>
              <a:rPr lang="en-US" dirty="0"/>
              <a:t>It describes various associations and agencies representing also individual members and companies</a:t>
            </a:r>
          </a:p>
          <a:p>
            <a:r>
              <a:rPr lang="en-US" dirty="0"/>
              <a:t>We have out counterpart in Europe represented by </a:t>
            </a:r>
            <a:r>
              <a:rPr lang="en-US" dirty="0" err="1"/>
              <a:t>Eurobitume</a:t>
            </a:r>
            <a:endParaRPr lang="en-US" dirty="0"/>
          </a:p>
          <a:p>
            <a:endParaRPr lang="en-US" dirty="0"/>
          </a:p>
          <a:p>
            <a:r>
              <a:rPr lang="en-US" dirty="0"/>
              <a:t>Upstream: asphalt binder obtained from crude oil extraction and refineries; associations representing oil and gas industry: American petroleum institute and American fuel and petroleum manufacturers</a:t>
            </a:r>
          </a:p>
          <a:p>
            <a:endParaRPr lang="en-US" dirty="0"/>
          </a:p>
          <a:p>
            <a:r>
              <a:rPr lang="en-US" dirty="0"/>
              <a:t>Immediate downstream: would be hot mix asphalt producers and contractors represented by NAPA</a:t>
            </a:r>
          </a:p>
          <a:p>
            <a:r>
              <a:rPr lang="en-US" dirty="0"/>
              <a:t>Asphalt shingle manufacturers represented by ARMA but we also have pavement preservation folks which include emulsion manufacturers which do the preservation activities under PPRA and different in-place recycling activities represented by ARRA.</a:t>
            </a:r>
          </a:p>
          <a:p>
            <a:endParaRPr lang="en-US" dirty="0"/>
          </a:p>
          <a:p>
            <a:r>
              <a:rPr lang="en-US" dirty="0"/>
              <a:t>The final downstream which will be federal, state, local public agencies. </a:t>
            </a:r>
          </a:p>
          <a:p>
            <a:endParaRPr lang="en-US" dirty="0"/>
          </a:p>
        </p:txBody>
      </p:sp>
      <p:sp>
        <p:nvSpPr>
          <p:cNvPr id="4" name="Slide Number Placeholder 3"/>
          <p:cNvSpPr>
            <a:spLocks noGrp="1"/>
          </p:cNvSpPr>
          <p:nvPr>
            <p:ph type="sldNum" sz="quarter" idx="5"/>
          </p:nvPr>
        </p:nvSpPr>
        <p:spPr/>
        <p:txBody>
          <a:bodyPr/>
          <a:lstStyle/>
          <a:p>
            <a:fld id="{9453ACB9-A64C-4F82-B139-0E3667BFAAC0}" type="slidenum">
              <a:rPr lang="en-US" smtClean="0"/>
              <a:t>6</a:t>
            </a:fld>
            <a:endParaRPr lang="en-US"/>
          </a:p>
        </p:txBody>
      </p:sp>
    </p:spTree>
    <p:extLst>
      <p:ext uri="{BB962C8B-B14F-4D97-AF65-F5344CB8AC3E}">
        <p14:creationId xmlns:p14="http://schemas.microsoft.com/office/powerpoint/2010/main" val="330591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3C85-C74E-1C1E-3027-4570BD3F4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C6D4C-1799-C2B2-103D-5C946EB38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003A1-B268-6974-CEBD-112BCAB4F303}"/>
              </a:ext>
            </a:extLst>
          </p:cNvPr>
          <p:cNvSpPr>
            <a:spLocks noGrp="1"/>
          </p:cNvSpPr>
          <p:nvPr>
            <p:ph type="body" idx="1"/>
          </p:nvPr>
        </p:nvSpPr>
        <p:spPr/>
        <p:txBody>
          <a:bodyPr/>
          <a:lstStyle/>
          <a:p>
            <a:pPr>
              <a:buNone/>
            </a:pPr>
            <a:r>
              <a:rPr lang="en-US" dirty="0"/>
              <a:t>As of May 2025, the most widely used AI tool globally is </a:t>
            </a:r>
            <a:r>
              <a:rPr lang="en-US" b="1" dirty="0"/>
              <a:t>ChatGPT</a:t>
            </a:r>
            <a:r>
              <a:rPr lang="en-US" dirty="0"/>
              <a:t> by OpenAI. It boasts over </a:t>
            </a:r>
            <a:r>
              <a:rPr lang="en-US" b="1" dirty="0"/>
              <a:t>200 million users</a:t>
            </a:r>
            <a:r>
              <a:rPr lang="en-US" dirty="0"/>
              <a:t> and continues to lead the AI landscape in terms of adoption and engagement. </a:t>
            </a:r>
          </a:p>
          <a:p>
            <a:pPr>
              <a:buNone/>
            </a:pPr>
            <a:r>
              <a:rPr lang="en-US" dirty="0"/>
              <a:t>ChatGPT's dominance is evident in web traffic metrics as well. It receives approximately </a:t>
            </a:r>
            <a:r>
              <a:rPr lang="en-US" b="1" dirty="0"/>
              <a:t>4.7 billion monthly site visits</a:t>
            </a:r>
            <a:r>
              <a:rPr lang="en-US" dirty="0"/>
              <a:t>, significantly surpassing other AI platforms.</a:t>
            </a:r>
          </a:p>
          <a:p>
            <a:pPr>
              <a:buNone/>
            </a:pPr>
            <a:r>
              <a:rPr lang="en-US" dirty="0"/>
              <a:t>The latest iteration, </a:t>
            </a:r>
            <a:r>
              <a:rPr lang="en-US" b="1" dirty="0"/>
              <a:t>GPT-4o</a:t>
            </a:r>
            <a:r>
              <a:rPr lang="en-US" dirty="0"/>
              <a:t>, enhances ChatGPT's capabilities by integrating text, image, and audio processing, offering a more interactive and multimodal user experience. </a:t>
            </a:r>
          </a:p>
        </p:txBody>
      </p:sp>
      <p:sp>
        <p:nvSpPr>
          <p:cNvPr id="4" name="Slide Number Placeholder 3">
            <a:extLst>
              <a:ext uri="{FF2B5EF4-FFF2-40B4-BE49-F238E27FC236}">
                <a16:creationId xmlns:a16="http://schemas.microsoft.com/office/drawing/2014/main" id="{7CFDA3BF-2928-207C-2B6F-CCE3D7577C15}"/>
              </a:ext>
            </a:extLst>
          </p:cNvPr>
          <p:cNvSpPr>
            <a:spLocks noGrp="1"/>
          </p:cNvSpPr>
          <p:nvPr>
            <p:ph type="sldNum" sz="quarter" idx="5"/>
          </p:nvPr>
        </p:nvSpPr>
        <p:spPr/>
        <p:txBody>
          <a:bodyPr/>
          <a:lstStyle/>
          <a:p>
            <a:fld id="{9453ACB9-A64C-4F82-B139-0E3667BFAAC0}" type="slidenum">
              <a:rPr lang="en-US" smtClean="0"/>
              <a:t>9</a:t>
            </a:fld>
            <a:endParaRPr lang="en-US"/>
          </a:p>
        </p:txBody>
      </p:sp>
    </p:spTree>
    <p:extLst>
      <p:ext uri="{BB962C8B-B14F-4D97-AF65-F5344CB8AC3E}">
        <p14:creationId xmlns:p14="http://schemas.microsoft.com/office/powerpoint/2010/main" val="227073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A359E-0363-2488-EE50-63A803B0C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5FF2C-B900-9EF7-343C-982A8D8DE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E6B42-2C59-1E55-B171-30CC04A110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ChatGPT remains at the forefront, other AI tools like </a:t>
            </a:r>
            <a:r>
              <a:rPr lang="en-US" b="1" dirty="0"/>
              <a:t>Claude</a:t>
            </a:r>
            <a:r>
              <a:rPr lang="en-US" dirty="0"/>
              <a:t> by Anthropic and </a:t>
            </a:r>
            <a:r>
              <a:rPr lang="en-US" b="1" dirty="0"/>
              <a:t>Gemini</a:t>
            </a:r>
            <a:r>
              <a:rPr lang="en-US" dirty="0"/>
              <a:t> by Google are gaining traction, offering unique features and expanding the AI ecosystem.</a:t>
            </a:r>
          </a:p>
        </p:txBody>
      </p:sp>
      <p:sp>
        <p:nvSpPr>
          <p:cNvPr id="4" name="Slide Number Placeholder 3">
            <a:extLst>
              <a:ext uri="{FF2B5EF4-FFF2-40B4-BE49-F238E27FC236}">
                <a16:creationId xmlns:a16="http://schemas.microsoft.com/office/drawing/2014/main" id="{9DA93A3D-77CE-21CA-F70B-84D24ABBAF94}"/>
              </a:ext>
            </a:extLst>
          </p:cNvPr>
          <p:cNvSpPr>
            <a:spLocks noGrp="1"/>
          </p:cNvSpPr>
          <p:nvPr>
            <p:ph type="sldNum" sz="quarter" idx="5"/>
          </p:nvPr>
        </p:nvSpPr>
        <p:spPr/>
        <p:txBody>
          <a:bodyPr/>
          <a:lstStyle/>
          <a:p>
            <a:fld id="{9453ACB9-A64C-4F82-B139-0E3667BFAAC0}" type="slidenum">
              <a:rPr lang="en-US" smtClean="0"/>
              <a:t>10</a:t>
            </a:fld>
            <a:endParaRPr lang="en-US"/>
          </a:p>
        </p:txBody>
      </p:sp>
    </p:spTree>
    <p:extLst>
      <p:ext uri="{BB962C8B-B14F-4D97-AF65-F5344CB8AC3E}">
        <p14:creationId xmlns:p14="http://schemas.microsoft.com/office/powerpoint/2010/main" val="46646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47B6F-1A23-6A87-D5C7-D3C0B4B4A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23590-2233-A022-4648-F77118252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4128A-7BC6-0DAA-D82D-DD02E446B1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4F0E00-A175-4A97-B40A-724B0B95524F}"/>
              </a:ext>
            </a:extLst>
          </p:cNvPr>
          <p:cNvSpPr>
            <a:spLocks noGrp="1"/>
          </p:cNvSpPr>
          <p:nvPr>
            <p:ph type="sldNum" sz="quarter" idx="5"/>
          </p:nvPr>
        </p:nvSpPr>
        <p:spPr/>
        <p:txBody>
          <a:bodyPr/>
          <a:lstStyle/>
          <a:p>
            <a:fld id="{9453ACB9-A64C-4F82-B139-0E3667BFAAC0}" type="slidenum">
              <a:rPr lang="en-US" smtClean="0"/>
              <a:t>11</a:t>
            </a:fld>
            <a:endParaRPr lang="en-US"/>
          </a:p>
        </p:txBody>
      </p:sp>
    </p:spTree>
    <p:extLst>
      <p:ext uri="{BB962C8B-B14F-4D97-AF65-F5344CB8AC3E}">
        <p14:creationId xmlns:p14="http://schemas.microsoft.com/office/powerpoint/2010/main" val="84629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7D124-988D-8A97-C9A2-855A22A5B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B3B2D-D792-AAC4-F679-399F085CF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4D994-4A72-A692-66C8-1A8EF49817F3}"/>
              </a:ext>
            </a:extLst>
          </p:cNvPr>
          <p:cNvSpPr>
            <a:spLocks noGrp="1"/>
          </p:cNvSpPr>
          <p:nvPr>
            <p:ph type="body" idx="1"/>
          </p:nvPr>
        </p:nvSpPr>
        <p:spPr/>
        <p:txBody>
          <a:bodyPr/>
          <a:lstStyle/>
          <a:p>
            <a:pPr>
              <a:buNone/>
            </a:pPr>
            <a:r>
              <a:rPr lang="en-US" b="1" dirty="0"/>
              <a:t>📧 Email and Productivity</a:t>
            </a:r>
          </a:p>
          <a:p>
            <a:pPr>
              <a:buFont typeface="Arial" panose="020B0604020202020204" pitchFamily="34" charset="0"/>
              <a:buChar char="•"/>
            </a:pPr>
            <a:r>
              <a:rPr lang="en-US" b="1" dirty="0"/>
              <a:t>Examples</a:t>
            </a:r>
            <a:r>
              <a:rPr lang="en-US" dirty="0"/>
              <a:t>: Gmail, Outlook.</a:t>
            </a:r>
          </a:p>
          <a:p>
            <a:pPr>
              <a:buFont typeface="Arial" panose="020B0604020202020204" pitchFamily="34" charset="0"/>
              <a:buChar char="•"/>
            </a:pPr>
            <a:r>
              <a:rPr lang="en-US" b="1" dirty="0"/>
              <a:t>Use</a:t>
            </a:r>
            <a:r>
              <a:rPr lang="en-US" dirty="0"/>
              <a:t>: Spam filters, smart replies, calendar scheduling.</a:t>
            </a:r>
          </a:p>
          <a:p>
            <a:pPr>
              <a:buFont typeface="Arial" panose="020B0604020202020204" pitchFamily="34" charset="0"/>
              <a:buChar char="•"/>
            </a:pPr>
            <a:endParaRPr lang="en-US" dirty="0"/>
          </a:p>
          <a:p>
            <a:pPr>
              <a:buNone/>
            </a:pPr>
            <a:r>
              <a:rPr lang="en-US" b="1" dirty="0"/>
              <a:t>🧠 Health and Wellness</a:t>
            </a:r>
          </a:p>
          <a:p>
            <a:pPr>
              <a:buFont typeface="Arial" panose="020B0604020202020204" pitchFamily="34" charset="0"/>
              <a:buChar char="•"/>
            </a:pPr>
            <a:r>
              <a:rPr lang="en-US" b="1" dirty="0"/>
              <a:t>Examples</a:t>
            </a:r>
            <a:r>
              <a:rPr lang="en-US" dirty="0"/>
              <a:t>: Fitbit, Apple Health, MyFitnessPal.</a:t>
            </a:r>
          </a:p>
          <a:p>
            <a:pPr>
              <a:buFont typeface="Arial" panose="020B0604020202020204" pitchFamily="34" charset="0"/>
              <a:buChar char="•"/>
            </a:pPr>
            <a:r>
              <a:rPr lang="en-US" b="1" dirty="0"/>
              <a:t>Use</a:t>
            </a:r>
            <a:r>
              <a:rPr lang="en-US" dirty="0"/>
              <a:t>: Activity tracking, heart rate monitoring, AI-powered diagnostics in healthcare.</a:t>
            </a:r>
          </a:p>
          <a:p>
            <a:pPr>
              <a:buFont typeface="Arial" panose="020B0604020202020204" pitchFamily="34" charset="0"/>
              <a:buChar char="•"/>
            </a:pPr>
            <a:endParaRPr lang="en-US" dirty="0"/>
          </a:p>
          <a:p>
            <a:pPr>
              <a:buNone/>
            </a:pPr>
            <a:r>
              <a:rPr lang="en-US" b="1" dirty="0"/>
              <a:t>💬 Chatbots and Customer Service</a:t>
            </a:r>
          </a:p>
          <a:p>
            <a:pPr>
              <a:buFont typeface="Arial" panose="020B0604020202020204" pitchFamily="34" charset="0"/>
              <a:buChar char="•"/>
            </a:pPr>
            <a:r>
              <a:rPr lang="en-US" b="1" dirty="0"/>
              <a:t>Examples</a:t>
            </a:r>
            <a:r>
              <a:rPr lang="en-US" dirty="0"/>
              <a:t>: Websites, airlines, banks.</a:t>
            </a:r>
          </a:p>
          <a:p>
            <a:pPr>
              <a:buFont typeface="Arial" panose="020B0604020202020204" pitchFamily="34" charset="0"/>
              <a:buChar char="•"/>
            </a:pPr>
            <a:r>
              <a:rPr lang="en-US" b="1" dirty="0"/>
              <a:t>Use</a:t>
            </a:r>
            <a:r>
              <a:rPr lang="en-US" dirty="0"/>
              <a:t>: Answer FAQs, guide users, book appointments — often without you realizing it’s AI.</a:t>
            </a:r>
          </a:p>
        </p:txBody>
      </p:sp>
      <p:sp>
        <p:nvSpPr>
          <p:cNvPr id="4" name="Slide Number Placeholder 3">
            <a:extLst>
              <a:ext uri="{FF2B5EF4-FFF2-40B4-BE49-F238E27FC236}">
                <a16:creationId xmlns:a16="http://schemas.microsoft.com/office/drawing/2014/main" id="{D8B3AE2F-FD94-25A3-0885-4B8C7C7FDA17}"/>
              </a:ext>
            </a:extLst>
          </p:cNvPr>
          <p:cNvSpPr>
            <a:spLocks noGrp="1"/>
          </p:cNvSpPr>
          <p:nvPr>
            <p:ph type="sldNum" sz="quarter" idx="5"/>
          </p:nvPr>
        </p:nvSpPr>
        <p:spPr/>
        <p:txBody>
          <a:bodyPr/>
          <a:lstStyle/>
          <a:p>
            <a:fld id="{9453ACB9-A64C-4F82-B139-0E3667BFAAC0}" type="slidenum">
              <a:rPr lang="en-US" smtClean="0"/>
              <a:t>12</a:t>
            </a:fld>
            <a:endParaRPr lang="en-US"/>
          </a:p>
        </p:txBody>
      </p:sp>
    </p:spTree>
    <p:extLst>
      <p:ext uri="{BB962C8B-B14F-4D97-AF65-F5344CB8AC3E}">
        <p14:creationId xmlns:p14="http://schemas.microsoft.com/office/powerpoint/2010/main" val="298815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 y="1038225"/>
            <a:ext cx="11963400" cy="2471738"/>
          </a:xfrm>
          <a:prstGeom prst="rect">
            <a:avLst/>
          </a:prstGeo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 y="3602037"/>
            <a:ext cx="11963400" cy="2941637"/>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3">
            <a:extLst>
              <a:ext uri="{FF2B5EF4-FFF2-40B4-BE49-F238E27FC236}">
                <a16:creationId xmlns:a16="http://schemas.microsoft.com/office/drawing/2014/main" id="{27201357-0F5C-4AAB-A100-50F3CAA04AF3}"/>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9" name="Footer Placeholder 4">
            <a:extLst>
              <a:ext uri="{FF2B5EF4-FFF2-40B4-BE49-F238E27FC236}">
                <a16:creationId xmlns:a16="http://schemas.microsoft.com/office/drawing/2014/main" id="{94A533B2-FCCA-4509-ACD7-5A99162F056B}"/>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2" name="Slide Number Placeholder 5">
            <a:extLst>
              <a:ext uri="{FF2B5EF4-FFF2-40B4-BE49-F238E27FC236}">
                <a16:creationId xmlns:a16="http://schemas.microsoft.com/office/drawing/2014/main" id="{E85149E3-F2B7-40E4-A439-7CDD1CA268A8}"/>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378463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C5E34B-5033-47E9-8B11-604A60CF061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ertical Text Placeholder 2">
            <a:extLst>
              <a:ext uri="{FF2B5EF4-FFF2-40B4-BE49-F238E27FC236}">
                <a16:creationId xmlns:a16="http://schemas.microsoft.com/office/drawing/2014/main" id="{27C8C60E-F120-403A-926E-B2B26D43656F}"/>
              </a:ext>
            </a:extLst>
          </p:cNvPr>
          <p:cNvSpPr>
            <a:spLocks noGrp="1"/>
          </p:cNvSpPr>
          <p:nvPr>
            <p:ph type="body" orient="vert" idx="1"/>
          </p:nvPr>
        </p:nvSpPr>
        <p:spPr>
          <a:xfrm>
            <a:off x="302151" y="142875"/>
            <a:ext cx="10794474" cy="6573809"/>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DBE8496F-F8DA-4683-8C6F-72542422F1A3}"/>
              </a:ext>
            </a:extLst>
          </p:cNvPr>
          <p:cNvSpPr>
            <a:spLocks noGrp="1"/>
          </p:cNvSpPr>
          <p:nvPr>
            <p:ph type="dt" sz="half" idx="2"/>
          </p:nvPr>
        </p:nvSpPr>
        <p:spPr>
          <a:xfrm rot="5400000">
            <a:off x="-458526" y="753795"/>
            <a:ext cx="1371600" cy="149761"/>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21" name="Footer Placeholder 4">
            <a:extLst>
              <a:ext uri="{FF2B5EF4-FFF2-40B4-BE49-F238E27FC236}">
                <a16:creationId xmlns:a16="http://schemas.microsoft.com/office/drawing/2014/main" id="{A8F0C85C-4C3C-494A-AEC1-3098FB51244E}"/>
              </a:ext>
            </a:extLst>
          </p:cNvPr>
          <p:cNvSpPr>
            <a:spLocks noGrp="1"/>
          </p:cNvSpPr>
          <p:nvPr>
            <p:ph type="ftr" sz="quarter" idx="3"/>
          </p:nvPr>
        </p:nvSpPr>
        <p:spPr>
          <a:xfrm rot="5400000">
            <a:off x="-1647249" y="3354121"/>
            <a:ext cx="3749040"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3" name="Slide Number Placeholder 5">
            <a:extLst>
              <a:ext uri="{FF2B5EF4-FFF2-40B4-BE49-F238E27FC236}">
                <a16:creationId xmlns:a16="http://schemas.microsoft.com/office/drawing/2014/main" id="{CCA64F0B-7CD3-4551-8EDE-91E5A5A6B532}"/>
              </a:ext>
            </a:extLst>
          </p:cNvPr>
          <p:cNvSpPr>
            <a:spLocks noGrp="1"/>
          </p:cNvSpPr>
          <p:nvPr>
            <p:ph type="sldNum" sz="quarter" idx="4"/>
          </p:nvPr>
        </p:nvSpPr>
        <p:spPr>
          <a:xfrm rot="5400000">
            <a:off x="-458530" y="5954445"/>
            <a:ext cx="13716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pic>
        <p:nvPicPr>
          <p:cNvPr id="25" name="Picture 24">
            <a:extLst>
              <a:ext uri="{FF2B5EF4-FFF2-40B4-BE49-F238E27FC236}">
                <a16:creationId xmlns:a16="http://schemas.microsoft.com/office/drawing/2014/main" id="{756AC4D4-D47A-4043-B302-D115A09DA7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0713286" y="5388811"/>
            <a:ext cx="2001119" cy="822960"/>
          </a:xfrm>
          <a:prstGeom prst="rect">
            <a:avLst/>
          </a:prstGeom>
        </p:spPr>
      </p:pic>
      <p:cxnSp>
        <p:nvCxnSpPr>
          <p:cNvPr id="26" name="Straight Connector 25">
            <a:extLst>
              <a:ext uri="{FF2B5EF4-FFF2-40B4-BE49-F238E27FC236}">
                <a16:creationId xmlns:a16="http://schemas.microsoft.com/office/drawing/2014/main" id="{1A5A1215-1C52-45E3-9336-879C88398325}"/>
              </a:ext>
            </a:extLst>
          </p:cNvPr>
          <p:cNvCxnSpPr>
            <a:cxnSpLocks/>
          </p:cNvCxnSpPr>
          <p:nvPr userDrawn="1"/>
        </p:nvCxnSpPr>
        <p:spPr>
          <a:xfrm>
            <a:off x="11391900" y="142875"/>
            <a:ext cx="0" cy="4572000"/>
          </a:xfrm>
          <a:prstGeom prst="line">
            <a:avLst/>
          </a:prstGeom>
          <a:ln w="1905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itle Placeholder 1">
            <a:extLst>
              <a:ext uri="{FF2B5EF4-FFF2-40B4-BE49-F238E27FC236}">
                <a16:creationId xmlns:a16="http://schemas.microsoft.com/office/drawing/2014/main" id="{1F41EE8D-C666-4A12-91C5-3DFF530AD206}"/>
              </a:ext>
            </a:extLst>
          </p:cNvPr>
          <p:cNvSpPr>
            <a:spLocks noGrp="1"/>
          </p:cNvSpPr>
          <p:nvPr>
            <p:ph type="title"/>
          </p:nvPr>
        </p:nvSpPr>
        <p:spPr>
          <a:xfrm rot="5400000">
            <a:off x="9377362" y="1900237"/>
            <a:ext cx="471487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Tree>
    <p:extLst>
      <p:ext uri="{BB962C8B-B14F-4D97-AF65-F5344CB8AC3E}">
        <p14:creationId xmlns:p14="http://schemas.microsoft.com/office/powerpoint/2010/main" val="245558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BF0B34-8B45-4CA4-9A86-1461F2689B1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4E55505C-3E59-4B9A-9179-C8D7DA40BBD0}"/>
              </a:ext>
            </a:extLst>
          </p:cNvPr>
          <p:cNvSpPr>
            <a:spLocks noGrp="1"/>
          </p:cNvSpPr>
          <p:nvPr>
            <p:ph type="dt" sz="half" idx="2"/>
          </p:nvPr>
        </p:nvSpPr>
        <p:spPr>
          <a:xfrm rot="5400000">
            <a:off x="-458526" y="753795"/>
            <a:ext cx="1371600" cy="149761"/>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20" name="Footer Placeholder 4">
            <a:extLst>
              <a:ext uri="{FF2B5EF4-FFF2-40B4-BE49-F238E27FC236}">
                <a16:creationId xmlns:a16="http://schemas.microsoft.com/office/drawing/2014/main" id="{F6937B21-A20E-4543-AE95-7996244DA6E9}"/>
              </a:ext>
            </a:extLst>
          </p:cNvPr>
          <p:cNvSpPr>
            <a:spLocks noGrp="1"/>
          </p:cNvSpPr>
          <p:nvPr>
            <p:ph type="ftr" sz="quarter" idx="3"/>
          </p:nvPr>
        </p:nvSpPr>
        <p:spPr>
          <a:xfrm rot="5400000">
            <a:off x="-1647249" y="3354121"/>
            <a:ext cx="3749040"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1" name="Slide Number Placeholder 5">
            <a:extLst>
              <a:ext uri="{FF2B5EF4-FFF2-40B4-BE49-F238E27FC236}">
                <a16:creationId xmlns:a16="http://schemas.microsoft.com/office/drawing/2014/main" id="{1738079B-7AF5-4FC4-9FF0-38154E1013BD}"/>
              </a:ext>
            </a:extLst>
          </p:cNvPr>
          <p:cNvSpPr>
            <a:spLocks noGrp="1"/>
          </p:cNvSpPr>
          <p:nvPr>
            <p:ph type="sldNum" sz="quarter" idx="4"/>
          </p:nvPr>
        </p:nvSpPr>
        <p:spPr>
          <a:xfrm rot="5400000">
            <a:off x="-458530" y="5954445"/>
            <a:ext cx="13716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pic>
        <p:nvPicPr>
          <p:cNvPr id="22" name="Picture 21">
            <a:extLst>
              <a:ext uri="{FF2B5EF4-FFF2-40B4-BE49-F238E27FC236}">
                <a16:creationId xmlns:a16="http://schemas.microsoft.com/office/drawing/2014/main" id="{56AEB8B1-CAE2-48D7-8C8D-C872733FCE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0713286" y="5388811"/>
            <a:ext cx="2001119" cy="822960"/>
          </a:xfrm>
          <a:prstGeom prst="rect">
            <a:avLst/>
          </a:prstGeom>
        </p:spPr>
      </p:pic>
      <p:cxnSp>
        <p:nvCxnSpPr>
          <p:cNvPr id="23" name="Straight Connector 22">
            <a:extLst>
              <a:ext uri="{FF2B5EF4-FFF2-40B4-BE49-F238E27FC236}">
                <a16:creationId xmlns:a16="http://schemas.microsoft.com/office/drawing/2014/main" id="{B91DFEFC-4F9A-4AA8-A385-9A1DDD7A430F}"/>
              </a:ext>
            </a:extLst>
          </p:cNvPr>
          <p:cNvCxnSpPr>
            <a:cxnSpLocks/>
          </p:cNvCxnSpPr>
          <p:nvPr userDrawn="1"/>
        </p:nvCxnSpPr>
        <p:spPr>
          <a:xfrm>
            <a:off x="11391900" y="142875"/>
            <a:ext cx="0" cy="4572000"/>
          </a:xfrm>
          <a:prstGeom prst="line">
            <a:avLst/>
          </a:prstGeom>
          <a:ln w="1905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Vertical Text Placeholder 2"/>
          <p:cNvSpPr>
            <a:spLocks noGrp="1"/>
          </p:cNvSpPr>
          <p:nvPr>
            <p:ph type="body" orient="vert" idx="1"/>
          </p:nvPr>
        </p:nvSpPr>
        <p:spPr>
          <a:xfrm>
            <a:off x="302149" y="142875"/>
            <a:ext cx="9331421" cy="6573809"/>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386A97B3-07D5-44CC-8094-055B9ACF809D}"/>
              </a:ext>
            </a:extLst>
          </p:cNvPr>
          <p:cNvSpPr>
            <a:spLocks noGrp="1"/>
          </p:cNvSpPr>
          <p:nvPr>
            <p:ph type="title"/>
          </p:nvPr>
        </p:nvSpPr>
        <p:spPr>
          <a:xfrm rot="5400000">
            <a:off x="7181842" y="2743199"/>
            <a:ext cx="6572251" cy="1371600"/>
          </a:xfrm>
          <a:prstGeom prst="rect">
            <a:avLst/>
          </a:prstGeom>
        </p:spPr>
        <p:txBody>
          <a:bodyPr anchor="ctr"/>
          <a:lstStyle>
            <a:lvl1pPr algn="ctr">
              <a:defRPr sz="3600" b="1">
                <a:solidFill>
                  <a:schemeClr val="tx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82729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028700"/>
            <a:ext cx="11963400" cy="5505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96B85517-9684-4143-8F82-7BB8B9CADC91}"/>
              </a:ext>
            </a:extLst>
          </p:cNvPr>
          <p:cNvSpPr>
            <a:spLocks noGrp="1"/>
          </p:cNvSpPr>
          <p:nvPr>
            <p:ph type="title"/>
          </p:nvPr>
        </p:nvSpPr>
        <p:spPr>
          <a:xfrm>
            <a:off x="114300" y="0"/>
            <a:ext cx="999172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
        <p:nvSpPr>
          <p:cNvPr id="11" name="Date Placeholder 3">
            <a:extLst>
              <a:ext uri="{FF2B5EF4-FFF2-40B4-BE49-F238E27FC236}">
                <a16:creationId xmlns:a16="http://schemas.microsoft.com/office/drawing/2014/main" id="{3C732C7D-EF6D-4F5E-8A8D-411B482E80D3}"/>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2" name="Footer Placeholder 4">
            <a:extLst>
              <a:ext uri="{FF2B5EF4-FFF2-40B4-BE49-F238E27FC236}">
                <a16:creationId xmlns:a16="http://schemas.microsoft.com/office/drawing/2014/main" id="{62F41714-3FA6-452D-BC8F-1F212682DE31}"/>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892B56AB-D60F-45F4-B8CF-1419FB3A45B9}"/>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1366815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114300" y="1038225"/>
            <a:ext cx="11963400" cy="2471738"/>
          </a:xfrm>
          <a:prstGeom prst="rect">
            <a:avLst/>
          </a:prstGeom>
        </p:spPr>
        <p:txBody>
          <a:bodyPr anchor="b"/>
          <a:lstStyle>
            <a:lvl1pPr algn="ctr">
              <a:defRPr sz="6000">
                <a:solidFill>
                  <a:schemeClr val="tx1"/>
                </a:solidFill>
              </a:defRPr>
            </a:lvl1pPr>
          </a:lstStyle>
          <a:p>
            <a:r>
              <a:rPr lang="en-US" dirty="0"/>
              <a:t>Click to edit Master title style</a:t>
            </a:r>
          </a:p>
        </p:txBody>
      </p:sp>
      <p:sp>
        <p:nvSpPr>
          <p:cNvPr id="8" name="Subtitle 2"/>
          <p:cNvSpPr>
            <a:spLocks noGrp="1"/>
          </p:cNvSpPr>
          <p:nvPr>
            <p:ph type="subTitle" idx="1"/>
          </p:nvPr>
        </p:nvSpPr>
        <p:spPr>
          <a:xfrm>
            <a:off x="114300" y="3602037"/>
            <a:ext cx="11963400" cy="29511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Date Placeholder 3">
            <a:extLst>
              <a:ext uri="{FF2B5EF4-FFF2-40B4-BE49-F238E27FC236}">
                <a16:creationId xmlns:a16="http://schemas.microsoft.com/office/drawing/2014/main" id="{BC90B280-FCE2-4815-9D86-8B46926D39EB}"/>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7" name="Footer Placeholder 4">
            <a:extLst>
              <a:ext uri="{FF2B5EF4-FFF2-40B4-BE49-F238E27FC236}">
                <a16:creationId xmlns:a16="http://schemas.microsoft.com/office/drawing/2014/main" id="{7EA80051-BDF9-44FE-9A0F-DFB2F8155A2D}"/>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8" name="Slide Number Placeholder 5">
            <a:extLst>
              <a:ext uri="{FF2B5EF4-FFF2-40B4-BE49-F238E27FC236}">
                <a16:creationId xmlns:a16="http://schemas.microsoft.com/office/drawing/2014/main" id="{60A298DE-91F2-4AFC-B380-12A5ACD27EA4}"/>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2338039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299" y="1019176"/>
            <a:ext cx="5934075" cy="55244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3625" y="1019176"/>
            <a:ext cx="5934075" cy="552449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F3231F24-93B9-4343-9F05-1FE0DA571006}"/>
              </a:ext>
            </a:extLst>
          </p:cNvPr>
          <p:cNvSpPr>
            <a:spLocks noGrp="1"/>
          </p:cNvSpPr>
          <p:nvPr>
            <p:ph type="title"/>
          </p:nvPr>
        </p:nvSpPr>
        <p:spPr>
          <a:xfrm>
            <a:off x="114300" y="0"/>
            <a:ext cx="999172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
        <p:nvSpPr>
          <p:cNvPr id="13" name="Date Placeholder 3">
            <a:extLst>
              <a:ext uri="{FF2B5EF4-FFF2-40B4-BE49-F238E27FC236}">
                <a16:creationId xmlns:a16="http://schemas.microsoft.com/office/drawing/2014/main" id="{90B61360-CA53-405A-B8A7-E479B5293D99}"/>
              </a:ext>
            </a:extLst>
          </p:cNvPr>
          <p:cNvSpPr>
            <a:spLocks noGrp="1"/>
          </p:cNvSpPr>
          <p:nvPr>
            <p:ph type="dt" sz="half" idx="10"/>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4" name="Footer Placeholder 4">
            <a:extLst>
              <a:ext uri="{FF2B5EF4-FFF2-40B4-BE49-F238E27FC236}">
                <a16:creationId xmlns:a16="http://schemas.microsoft.com/office/drawing/2014/main" id="{E3A2D8EA-49D0-471A-A801-F100693F0DB6}"/>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5" name="Slide Number Placeholder 5">
            <a:extLst>
              <a:ext uri="{FF2B5EF4-FFF2-40B4-BE49-F238E27FC236}">
                <a16:creationId xmlns:a16="http://schemas.microsoft.com/office/drawing/2014/main" id="{60566D42-61BD-4F7F-9BDF-CAF095CB5CA1}"/>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268111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172201" y="1062436"/>
            <a:ext cx="5905499" cy="914400"/>
          </a:xfrm>
          <a:prstGeom prst="rect">
            <a:avLst/>
          </a:prstGeo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135505"/>
            <a:ext cx="5905499" cy="440817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p:nvPr>
        </p:nvSpPr>
        <p:spPr>
          <a:xfrm>
            <a:off x="104773" y="1064223"/>
            <a:ext cx="5943602" cy="914400"/>
          </a:xfrm>
          <a:prstGeom prst="rect">
            <a:avLst/>
          </a:prstGeo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p:cNvSpPr>
            <a:spLocks noGrp="1"/>
          </p:cNvSpPr>
          <p:nvPr>
            <p:ph sz="quarter" idx="15"/>
          </p:nvPr>
        </p:nvSpPr>
        <p:spPr>
          <a:xfrm>
            <a:off x="104774" y="2135505"/>
            <a:ext cx="5943602" cy="440817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FD44E9DA-C20E-4B89-813F-6D94BBDDE104}"/>
              </a:ext>
            </a:extLst>
          </p:cNvPr>
          <p:cNvSpPr>
            <a:spLocks noGrp="1"/>
          </p:cNvSpPr>
          <p:nvPr>
            <p:ph type="title"/>
          </p:nvPr>
        </p:nvSpPr>
        <p:spPr>
          <a:xfrm>
            <a:off x="114300" y="0"/>
            <a:ext cx="999172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
        <p:nvSpPr>
          <p:cNvPr id="17" name="Date Placeholder 3">
            <a:extLst>
              <a:ext uri="{FF2B5EF4-FFF2-40B4-BE49-F238E27FC236}">
                <a16:creationId xmlns:a16="http://schemas.microsoft.com/office/drawing/2014/main" id="{D56CA546-8931-45A2-B5CE-01700D26189F}"/>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8" name="Footer Placeholder 4">
            <a:extLst>
              <a:ext uri="{FF2B5EF4-FFF2-40B4-BE49-F238E27FC236}">
                <a16:creationId xmlns:a16="http://schemas.microsoft.com/office/drawing/2014/main" id="{001F2BF1-A1FD-48F0-8AE2-68C8B8DD535B}"/>
              </a:ext>
            </a:extLst>
          </p:cNvPr>
          <p:cNvSpPr>
            <a:spLocks noGrp="1"/>
          </p:cNvSpPr>
          <p:nvPr>
            <p:ph type="ftr" sz="quarter" idx="16"/>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9" name="Slide Number Placeholder 5">
            <a:extLst>
              <a:ext uri="{FF2B5EF4-FFF2-40B4-BE49-F238E27FC236}">
                <a16:creationId xmlns:a16="http://schemas.microsoft.com/office/drawing/2014/main" id="{351B0820-EE88-4D1F-AF3F-E7678D81947D}"/>
              </a:ext>
            </a:extLst>
          </p:cNvPr>
          <p:cNvSpPr>
            <a:spLocks noGrp="1"/>
          </p:cNvSpPr>
          <p:nvPr>
            <p:ph type="sldNum" sz="quarter" idx="17"/>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197930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A36132D-9398-4560-BAC1-5CF0C8E88230}"/>
              </a:ext>
            </a:extLst>
          </p:cNvPr>
          <p:cNvSpPr>
            <a:spLocks noGrp="1"/>
          </p:cNvSpPr>
          <p:nvPr>
            <p:ph type="title"/>
          </p:nvPr>
        </p:nvSpPr>
        <p:spPr>
          <a:xfrm>
            <a:off x="114300" y="0"/>
            <a:ext cx="999172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
        <p:nvSpPr>
          <p:cNvPr id="11" name="Date Placeholder 3">
            <a:extLst>
              <a:ext uri="{FF2B5EF4-FFF2-40B4-BE49-F238E27FC236}">
                <a16:creationId xmlns:a16="http://schemas.microsoft.com/office/drawing/2014/main" id="{596336A3-9A86-4B51-95EA-160879B053B9}"/>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2" name="Footer Placeholder 4">
            <a:extLst>
              <a:ext uri="{FF2B5EF4-FFF2-40B4-BE49-F238E27FC236}">
                <a16:creationId xmlns:a16="http://schemas.microsoft.com/office/drawing/2014/main" id="{6D82A3B8-057E-4055-8252-9F8011A45E4C}"/>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4DD30869-BA65-4E58-AAC8-553B7D2EECD3}"/>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379820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FEEC396B-6160-4B51-8903-38C9FC0E6E95}"/>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0" name="Footer Placeholder 4">
            <a:extLst>
              <a:ext uri="{FF2B5EF4-FFF2-40B4-BE49-F238E27FC236}">
                <a16:creationId xmlns:a16="http://schemas.microsoft.com/office/drawing/2014/main" id="{10C8A341-6C8B-4FFF-865F-E59E131F7882}"/>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1" name="Slide Number Placeholder 5">
            <a:extLst>
              <a:ext uri="{FF2B5EF4-FFF2-40B4-BE49-F238E27FC236}">
                <a16:creationId xmlns:a16="http://schemas.microsoft.com/office/drawing/2014/main" id="{69AE9B45-32D2-4085-AD2C-F2BFEF48D8BA}"/>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199865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299" y="1038226"/>
            <a:ext cx="4928235" cy="5505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Content Placeholder 3"/>
          <p:cNvSpPr>
            <a:spLocks noGrp="1"/>
          </p:cNvSpPr>
          <p:nvPr>
            <p:ph sz="half" idx="13"/>
          </p:nvPr>
        </p:nvSpPr>
        <p:spPr>
          <a:xfrm>
            <a:off x="5183188" y="1038226"/>
            <a:ext cx="6894512" cy="5505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a:extLst>
              <a:ext uri="{FF2B5EF4-FFF2-40B4-BE49-F238E27FC236}">
                <a16:creationId xmlns:a16="http://schemas.microsoft.com/office/drawing/2014/main" id="{331BFADF-29AE-4A7B-BFFB-0F7F23CFC938}"/>
              </a:ext>
            </a:extLst>
          </p:cNvPr>
          <p:cNvSpPr>
            <a:spLocks noGrp="1"/>
          </p:cNvSpPr>
          <p:nvPr>
            <p:ph type="title"/>
          </p:nvPr>
        </p:nvSpPr>
        <p:spPr>
          <a:xfrm>
            <a:off x="114300" y="0"/>
            <a:ext cx="999172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
        <p:nvSpPr>
          <p:cNvPr id="14" name="Date Placeholder 3">
            <a:extLst>
              <a:ext uri="{FF2B5EF4-FFF2-40B4-BE49-F238E27FC236}">
                <a16:creationId xmlns:a16="http://schemas.microsoft.com/office/drawing/2014/main" id="{D584D4FF-1B57-40A1-ACBE-3AD757AACDD4}"/>
              </a:ext>
            </a:extLst>
          </p:cNvPr>
          <p:cNvSpPr>
            <a:spLocks noGrp="1"/>
          </p:cNvSpPr>
          <p:nvPr>
            <p:ph type="dt" sz="half" idx="14"/>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5" name="Footer Placeholder 4">
            <a:extLst>
              <a:ext uri="{FF2B5EF4-FFF2-40B4-BE49-F238E27FC236}">
                <a16:creationId xmlns:a16="http://schemas.microsoft.com/office/drawing/2014/main" id="{822BAB74-9CF1-4FC4-B93B-393F92FD6304}"/>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6" name="Slide Number Placeholder 5">
            <a:extLst>
              <a:ext uri="{FF2B5EF4-FFF2-40B4-BE49-F238E27FC236}">
                <a16:creationId xmlns:a16="http://schemas.microsoft.com/office/drawing/2014/main" id="{FE306FC3-2AAF-48D6-B335-B996FD9DF6C8}"/>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386571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1038225"/>
            <a:ext cx="6894513" cy="551497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 Placeholder 3"/>
          <p:cNvSpPr>
            <a:spLocks noGrp="1"/>
          </p:cNvSpPr>
          <p:nvPr>
            <p:ph type="body" sz="half" idx="13"/>
          </p:nvPr>
        </p:nvSpPr>
        <p:spPr>
          <a:xfrm>
            <a:off x="114299" y="1038225"/>
            <a:ext cx="4928235" cy="55149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itle Placeholder 1">
            <a:extLst>
              <a:ext uri="{FF2B5EF4-FFF2-40B4-BE49-F238E27FC236}">
                <a16:creationId xmlns:a16="http://schemas.microsoft.com/office/drawing/2014/main" id="{8B2502AA-F4BD-47AA-B201-9411C4C1373B}"/>
              </a:ext>
            </a:extLst>
          </p:cNvPr>
          <p:cNvSpPr>
            <a:spLocks noGrp="1"/>
          </p:cNvSpPr>
          <p:nvPr>
            <p:ph type="title"/>
          </p:nvPr>
        </p:nvSpPr>
        <p:spPr>
          <a:xfrm>
            <a:off x="114300" y="0"/>
            <a:ext cx="9991725" cy="914400"/>
          </a:xfrm>
          <a:prstGeom prst="rect">
            <a:avLst/>
          </a:prstGeom>
        </p:spPr>
        <p:txBody>
          <a:bodyPr vert="horz" lIns="137160" tIns="45720" rIns="137160" bIns="45720" rtlCol="0" anchor="ctr">
            <a:normAutofit/>
          </a:bodyPr>
          <a:lstStyle>
            <a:lvl1pPr>
              <a:defRPr sz="3200" b="1">
                <a:solidFill>
                  <a:schemeClr val="tx1"/>
                </a:solidFill>
                <a:effectLst>
                  <a:outerShdw blurRad="38100" dist="38100" dir="2700000" algn="tl">
                    <a:srgbClr val="000000">
                      <a:alpha val="43137"/>
                    </a:srgbClr>
                  </a:outerShdw>
                </a:effectLst>
              </a:defRPr>
            </a:lvl1pPr>
          </a:lstStyle>
          <a:p>
            <a:endParaRPr lang="en-US" dirty="0"/>
          </a:p>
        </p:txBody>
      </p:sp>
      <p:sp>
        <p:nvSpPr>
          <p:cNvPr id="14" name="Date Placeholder 3">
            <a:extLst>
              <a:ext uri="{FF2B5EF4-FFF2-40B4-BE49-F238E27FC236}">
                <a16:creationId xmlns:a16="http://schemas.microsoft.com/office/drawing/2014/main" id="{1F781C7F-7A33-4FDE-9182-154B0532D8E0}"/>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15" name="Footer Placeholder 4">
            <a:extLst>
              <a:ext uri="{FF2B5EF4-FFF2-40B4-BE49-F238E27FC236}">
                <a16:creationId xmlns:a16="http://schemas.microsoft.com/office/drawing/2014/main" id="{FA41A3F8-096F-4CEE-AC98-5307DC870B9E}"/>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16" name="Slide Number Placeholder 5">
            <a:extLst>
              <a:ext uri="{FF2B5EF4-FFF2-40B4-BE49-F238E27FC236}">
                <a16:creationId xmlns:a16="http://schemas.microsoft.com/office/drawing/2014/main" id="{FFDAA519-6421-4588-A9BF-69F5ECE9A765}"/>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spTree>
    <p:extLst>
      <p:ext uri="{BB962C8B-B14F-4D97-AF65-F5344CB8AC3E}">
        <p14:creationId xmlns:p14="http://schemas.microsoft.com/office/powerpoint/2010/main" val="354098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CB00E7-4AFF-4B70-8003-AB052A96C709}"/>
              </a:ext>
            </a:extLst>
          </p:cNvPr>
          <p:cNvSpPr>
            <a:spLocks noGrp="1"/>
          </p:cNvSpPr>
          <p:nvPr>
            <p:ph type="dt" sz="half" idx="2"/>
          </p:nvPr>
        </p:nvSpPr>
        <p:spPr>
          <a:xfrm>
            <a:off x="114300" y="6646595"/>
            <a:ext cx="2743200" cy="149759"/>
          </a:xfrm>
          <a:prstGeom prst="rect">
            <a:avLst/>
          </a:prstGeom>
        </p:spPr>
        <p:txBody>
          <a:bodyPr vert="horz" lIns="91440" tIns="45720" rIns="91440" bIns="45720" rtlCol="0" anchor="ctr"/>
          <a:lstStyle>
            <a:lvl1pPr algn="l">
              <a:defRPr sz="1000">
                <a:solidFill>
                  <a:schemeClr val="tx1">
                    <a:tint val="75000"/>
                  </a:schemeClr>
                </a:solidFill>
              </a:defRPr>
            </a:lvl1pPr>
          </a:lstStyle>
          <a:p>
            <a:fld id="{1F90681F-1050-41F2-9C94-A43D2BA2619E}" type="datetimeFigureOut">
              <a:rPr lang="en-US" smtClean="0"/>
              <a:pPr/>
              <a:t>5/8/2025</a:t>
            </a:fld>
            <a:endParaRPr lang="en-US"/>
          </a:p>
        </p:txBody>
      </p:sp>
      <p:sp>
        <p:nvSpPr>
          <p:cNvPr id="5" name="Footer Placeholder 4">
            <a:extLst>
              <a:ext uri="{FF2B5EF4-FFF2-40B4-BE49-F238E27FC236}">
                <a16:creationId xmlns:a16="http://schemas.microsoft.com/office/drawing/2014/main" id="{8B6BBE95-A912-42C0-8EA1-CC3C380FC1BC}"/>
              </a:ext>
            </a:extLst>
          </p:cNvPr>
          <p:cNvSpPr>
            <a:spLocks noGrp="1"/>
          </p:cNvSpPr>
          <p:nvPr>
            <p:ph type="ftr" sz="quarter" idx="3"/>
          </p:nvPr>
        </p:nvSpPr>
        <p:spPr>
          <a:xfrm>
            <a:off x="2976563" y="6646594"/>
            <a:ext cx="6238874" cy="14975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C29C0-8098-4C31-BA2C-0D0F15981FA2}"/>
              </a:ext>
            </a:extLst>
          </p:cNvPr>
          <p:cNvSpPr>
            <a:spLocks noGrp="1"/>
          </p:cNvSpPr>
          <p:nvPr>
            <p:ph type="sldNum" sz="quarter" idx="4"/>
          </p:nvPr>
        </p:nvSpPr>
        <p:spPr>
          <a:xfrm>
            <a:off x="9334500" y="6646594"/>
            <a:ext cx="2743200" cy="149759"/>
          </a:xfrm>
          <a:prstGeom prst="rect">
            <a:avLst/>
          </a:prstGeom>
        </p:spPr>
        <p:txBody>
          <a:bodyPr vert="horz" lIns="91440" tIns="45720" rIns="91440" bIns="45720" rtlCol="0" anchor="ctr"/>
          <a:lstStyle>
            <a:lvl1pPr algn="r">
              <a:defRPr sz="1000">
                <a:solidFill>
                  <a:schemeClr val="tx1">
                    <a:tint val="75000"/>
                  </a:schemeClr>
                </a:solidFill>
              </a:defRPr>
            </a:lvl1pPr>
          </a:lstStyle>
          <a:p>
            <a:fld id="{91543BED-447F-4A4E-8B75-EA368788FBBD}" type="slidenum">
              <a:rPr lang="en-US" smtClean="0"/>
              <a:pPr/>
              <a:t>‹#›</a:t>
            </a:fld>
            <a:endParaRPr lang="en-US"/>
          </a:p>
        </p:txBody>
      </p:sp>
      <p:cxnSp>
        <p:nvCxnSpPr>
          <p:cNvPr id="9" name="Straight Connector 8">
            <a:extLst>
              <a:ext uri="{FF2B5EF4-FFF2-40B4-BE49-F238E27FC236}">
                <a16:creationId xmlns:a16="http://schemas.microsoft.com/office/drawing/2014/main" id="{DD9F113E-DE24-4BE7-BFE4-220FDECBF7B8}"/>
              </a:ext>
            </a:extLst>
          </p:cNvPr>
          <p:cNvCxnSpPr>
            <a:cxnSpLocks/>
          </p:cNvCxnSpPr>
          <p:nvPr userDrawn="1"/>
        </p:nvCxnSpPr>
        <p:spPr>
          <a:xfrm>
            <a:off x="114300" y="783970"/>
            <a:ext cx="9944100" cy="0"/>
          </a:xfrm>
          <a:prstGeom prst="line">
            <a:avLst/>
          </a:prstGeom>
          <a:ln w="1905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Picture 10">
            <a:extLst>
              <a:ext uri="{FF2B5EF4-FFF2-40B4-BE49-F238E27FC236}">
                <a16:creationId xmlns:a16="http://schemas.microsoft.com/office/drawing/2014/main" id="{3BBE6FF0-1D58-45C1-94AD-F31585F19C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43640" y="46735"/>
            <a:ext cx="2001119" cy="822960"/>
          </a:xfrm>
          <a:prstGeom prst="rect">
            <a:avLst/>
          </a:prstGeom>
        </p:spPr>
      </p:pic>
    </p:spTree>
    <p:extLst>
      <p:ext uri="{BB962C8B-B14F-4D97-AF65-F5344CB8AC3E}">
        <p14:creationId xmlns:p14="http://schemas.microsoft.com/office/powerpoint/2010/main" val="27442972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9.jpe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svg"/></Relationships>
</file>

<file path=ppt/slides/_rels/slide3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diagramColors" Target="../diagrams/colors1.xml"/><Relationship Id="rId5" Type="http://schemas.openxmlformats.org/officeDocument/2006/relationships/image" Target="../media/image5.jpeg"/><Relationship Id="rId10" Type="http://schemas.openxmlformats.org/officeDocument/2006/relationships/diagramQuickStyle" Target="../diagrams/quickStyle1.xml"/><Relationship Id="rId4" Type="http://schemas.openxmlformats.org/officeDocument/2006/relationships/image" Target="../media/image4.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3988"/>
            <a:ext cx="12191999" cy="1420086"/>
          </a:xfrm>
        </p:spPr>
        <p:txBody>
          <a:bodyPr/>
          <a:lstStyle/>
          <a:p>
            <a:pPr algn="ctr"/>
            <a:r>
              <a:rPr lang="en-US" sz="4800" b="1" dirty="0">
                <a:solidFill>
                  <a:srgbClr val="002060"/>
                </a:solidFill>
                <a:latin typeface="Arial" panose="020B0604020202020204" pitchFamily="34" charset="0"/>
                <a:cs typeface="Arial" panose="020B0604020202020204" pitchFamily="34" charset="0"/>
              </a:rPr>
              <a:t>AI in Pavements:</a:t>
            </a:r>
            <a:br>
              <a:rPr lang="en-US" sz="4800" b="1" dirty="0">
                <a:solidFill>
                  <a:srgbClr val="002060"/>
                </a:solidFill>
                <a:latin typeface="Arial" panose="020B0604020202020204" pitchFamily="34" charset="0"/>
                <a:cs typeface="Arial" panose="020B0604020202020204" pitchFamily="34" charset="0"/>
              </a:rPr>
            </a:br>
            <a:r>
              <a:rPr lang="en-US" sz="4800" b="1" dirty="0">
                <a:solidFill>
                  <a:srgbClr val="002060"/>
                </a:solidFill>
                <a:latin typeface="Arial" panose="020B0604020202020204" pitchFamily="34" charset="0"/>
                <a:cs typeface="Arial" panose="020B0604020202020204" pitchFamily="34" charset="0"/>
              </a:rPr>
              <a:t>Revolution or Risk? </a:t>
            </a:r>
            <a:endParaRPr lang="en-US" sz="4400" i="1" dirty="0">
              <a:solidFill>
                <a:srgbClr val="C00000"/>
              </a:solidFill>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0F6DA790-9220-D1D5-FF1F-A0DBF4E66A24}"/>
              </a:ext>
            </a:extLst>
          </p:cNvPr>
          <p:cNvSpPr>
            <a:spLocks noGrp="1"/>
          </p:cNvSpPr>
          <p:nvPr>
            <p:ph type="subTitle" idx="1"/>
          </p:nvPr>
        </p:nvSpPr>
        <p:spPr>
          <a:xfrm>
            <a:off x="-1" y="5639251"/>
            <a:ext cx="12191998" cy="1218750"/>
          </a:xfrm>
        </p:spPr>
        <p:txBody>
          <a:bodyPr/>
          <a:lstStyle/>
          <a:p>
            <a:r>
              <a:rPr lang="en-US" sz="2800" b="1" dirty="0">
                <a:latin typeface="Arial" panose="020B0604020202020204" pitchFamily="34" charset="0"/>
                <a:cs typeface="Arial" panose="020B0604020202020204" pitchFamily="34" charset="0"/>
              </a:rPr>
              <a:t>2025 Nevada Transportation Conference</a:t>
            </a:r>
          </a:p>
          <a:p>
            <a:r>
              <a:rPr lang="en-US" sz="2800" dirty="0">
                <a:latin typeface="Arial" panose="020B0604020202020204" pitchFamily="34" charset="0"/>
                <a:cs typeface="Arial" panose="020B0604020202020204" pitchFamily="34" charset="0"/>
              </a:rPr>
              <a:t>Wednesday May 14, 2025, Reno, Nevada, USA</a:t>
            </a:r>
          </a:p>
        </p:txBody>
      </p:sp>
      <p:sp>
        <p:nvSpPr>
          <p:cNvPr id="3" name="Title 1">
            <a:extLst>
              <a:ext uri="{FF2B5EF4-FFF2-40B4-BE49-F238E27FC236}">
                <a16:creationId xmlns:a16="http://schemas.microsoft.com/office/drawing/2014/main" id="{961CE395-CA00-4AA5-EF56-F627702FB769}"/>
              </a:ext>
            </a:extLst>
          </p:cNvPr>
          <p:cNvSpPr txBox="1">
            <a:spLocks/>
          </p:cNvSpPr>
          <p:nvPr/>
        </p:nvSpPr>
        <p:spPr>
          <a:xfrm>
            <a:off x="-1" y="3343164"/>
            <a:ext cx="12191999" cy="1692799"/>
          </a:xfrm>
          <a:prstGeom prst="rect">
            <a:avLst/>
          </a:prstGeom>
        </p:spPr>
        <p:txBody>
          <a:bodyPr anchor="b"/>
          <a:lstStyle>
            <a:lvl1pPr algn="ctr" defTabSz="914400" rtl="0" eaLnBrk="1" latinLnBrk="0" hangingPunct="1">
              <a:lnSpc>
                <a:spcPct val="90000"/>
              </a:lnSpc>
              <a:spcBef>
                <a:spcPct val="0"/>
              </a:spcBef>
              <a:buNone/>
              <a:defRPr sz="6000" b="0" kern="1200">
                <a:solidFill>
                  <a:schemeClr val="tx1"/>
                </a:solidFill>
                <a:latin typeface="Calibri" panose="020F0502020204030204" pitchFamily="34" charset="0"/>
                <a:ea typeface="+mj-ea"/>
                <a:cs typeface="+mj-cs"/>
              </a:defRPr>
            </a:lvl1pPr>
          </a:lstStyle>
          <a:p>
            <a:pPr>
              <a:lnSpc>
                <a:spcPct val="110000"/>
              </a:lnSpc>
            </a:pPr>
            <a:br>
              <a:rPr lang="en-US" sz="38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Jhony Habbouche, Ph.D., P.E.</a:t>
            </a:r>
            <a:br>
              <a:rPr lang="en-US" sz="3200" b="1"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Western US Regional Engineer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(AZ, CA, HI, NV, OR, and WA)</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85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4643C-7708-CE30-5F75-20611767C7CE}"/>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926FCFB0-91CA-9FE7-F76D-59E8759758B3}"/>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Top 50 Gen AI Web Products</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0" name="Picture 9">
            <a:extLst>
              <a:ext uri="{FF2B5EF4-FFF2-40B4-BE49-F238E27FC236}">
                <a16:creationId xmlns:a16="http://schemas.microsoft.com/office/drawing/2014/main" id="{5FE811F3-F56F-E449-885F-F6C7FBE66374}"/>
              </a:ext>
            </a:extLst>
          </p:cNvPr>
          <p:cNvPicPr>
            <a:picLocks noChangeAspect="1"/>
          </p:cNvPicPr>
          <p:nvPr/>
        </p:nvPicPr>
        <p:blipFill>
          <a:blip r:embed="rId3"/>
          <a:stretch>
            <a:fillRect/>
          </a:stretch>
        </p:blipFill>
        <p:spPr>
          <a:xfrm>
            <a:off x="829449" y="943665"/>
            <a:ext cx="10533102" cy="5880882"/>
          </a:xfrm>
          <a:prstGeom prst="rect">
            <a:avLst/>
          </a:prstGeom>
        </p:spPr>
      </p:pic>
    </p:spTree>
    <p:extLst>
      <p:ext uri="{BB962C8B-B14F-4D97-AF65-F5344CB8AC3E}">
        <p14:creationId xmlns:p14="http://schemas.microsoft.com/office/powerpoint/2010/main" val="47700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A73F-EA78-4F0D-8CF5-69411C2B1170}"/>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BB6ABD6B-C32E-8CB7-0FAF-C3E860823768}"/>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Our Daily Life …</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7" name="Picture 6">
            <a:extLst>
              <a:ext uri="{FF2B5EF4-FFF2-40B4-BE49-F238E27FC236}">
                <a16:creationId xmlns:a16="http://schemas.microsoft.com/office/drawing/2014/main" id="{C2CE00E7-E89E-4FAE-BF9E-71271E151B57}"/>
              </a:ext>
            </a:extLst>
          </p:cNvPr>
          <p:cNvPicPr>
            <a:picLocks noChangeAspect="1"/>
          </p:cNvPicPr>
          <p:nvPr/>
        </p:nvPicPr>
        <p:blipFill>
          <a:blip r:embed="rId3"/>
          <a:stretch>
            <a:fillRect/>
          </a:stretch>
        </p:blipFill>
        <p:spPr>
          <a:xfrm>
            <a:off x="86185" y="916164"/>
            <a:ext cx="6990803" cy="1188720"/>
          </a:xfrm>
          <a:prstGeom prst="rect">
            <a:avLst/>
          </a:prstGeom>
        </p:spPr>
      </p:pic>
      <p:pic>
        <p:nvPicPr>
          <p:cNvPr id="9" name="Picture 8">
            <a:extLst>
              <a:ext uri="{FF2B5EF4-FFF2-40B4-BE49-F238E27FC236}">
                <a16:creationId xmlns:a16="http://schemas.microsoft.com/office/drawing/2014/main" id="{D963BAE8-F902-DEA7-1A74-212C65F631DE}"/>
              </a:ext>
            </a:extLst>
          </p:cNvPr>
          <p:cNvPicPr>
            <a:picLocks noChangeAspect="1"/>
          </p:cNvPicPr>
          <p:nvPr/>
        </p:nvPicPr>
        <p:blipFill>
          <a:blip r:embed="rId4"/>
          <a:stretch>
            <a:fillRect/>
          </a:stretch>
        </p:blipFill>
        <p:spPr>
          <a:xfrm>
            <a:off x="886278" y="2463351"/>
            <a:ext cx="6867067" cy="1188720"/>
          </a:xfrm>
          <a:prstGeom prst="rect">
            <a:avLst/>
          </a:prstGeom>
        </p:spPr>
      </p:pic>
      <p:pic>
        <p:nvPicPr>
          <p:cNvPr id="11" name="Picture 10">
            <a:extLst>
              <a:ext uri="{FF2B5EF4-FFF2-40B4-BE49-F238E27FC236}">
                <a16:creationId xmlns:a16="http://schemas.microsoft.com/office/drawing/2014/main" id="{F2FA5879-3E64-C433-267B-5DF68973FDA6}"/>
              </a:ext>
            </a:extLst>
          </p:cNvPr>
          <p:cNvPicPr>
            <a:picLocks noChangeAspect="1"/>
          </p:cNvPicPr>
          <p:nvPr/>
        </p:nvPicPr>
        <p:blipFill>
          <a:blip r:embed="rId5"/>
          <a:stretch>
            <a:fillRect/>
          </a:stretch>
        </p:blipFill>
        <p:spPr>
          <a:xfrm>
            <a:off x="5406392" y="5521691"/>
            <a:ext cx="6785608" cy="1188720"/>
          </a:xfrm>
          <a:prstGeom prst="rect">
            <a:avLst/>
          </a:prstGeom>
        </p:spPr>
      </p:pic>
      <p:pic>
        <p:nvPicPr>
          <p:cNvPr id="13" name="Picture 12">
            <a:extLst>
              <a:ext uri="{FF2B5EF4-FFF2-40B4-BE49-F238E27FC236}">
                <a16:creationId xmlns:a16="http://schemas.microsoft.com/office/drawing/2014/main" id="{3C21DED7-446A-10E5-AC40-8BCD25B3613C}"/>
              </a:ext>
            </a:extLst>
          </p:cNvPr>
          <p:cNvPicPr>
            <a:picLocks noChangeAspect="1"/>
          </p:cNvPicPr>
          <p:nvPr/>
        </p:nvPicPr>
        <p:blipFill>
          <a:blip r:embed="rId6"/>
          <a:stretch>
            <a:fillRect/>
          </a:stretch>
        </p:blipFill>
        <p:spPr>
          <a:xfrm>
            <a:off x="2475995" y="4010538"/>
            <a:ext cx="7240010" cy="1152686"/>
          </a:xfrm>
          <a:prstGeom prst="rect">
            <a:avLst/>
          </a:prstGeom>
        </p:spPr>
      </p:pic>
      <p:pic>
        <p:nvPicPr>
          <p:cNvPr id="15" name="Picture 14">
            <a:extLst>
              <a:ext uri="{FF2B5EF4-FFF2-40B4-BE49-F238E27FC236}">
                <a16:creationId xmlns:a16="http://schemas.microsoft.com/office/drawing/2014/main" id="{F2BCA4ED-91EF-D38F-F995-36FD7F1B6E34}"/>
              </a:ext>
            </a:extLst>
          </p:cNvPr>
          <p:cNvPicPr>
            <a:picLocks noChangeAspect="1"/>
          </p:cNvPicPr>
          <p:nvPr/>
        </p:nvPicPr>
        <p:blipFill>
          <a:blip r:embed="rId7"/>
          <a:stretch>
            <a:fillRect/>
          </a:stretch>
        </p:blipFill>
        <p:spPr>
          <a:xfrm>
            <a:off x="10243066" y="1089182"/>
            <a:ext cx="1695687" cy="1524213"/>
          </a:xfrm>
          <a:prstGeom prst="rect">
            <a:avLst/>
          </a:prstGeom>
          <a:effectLst>
            <a:softEdge rad="38100"/>
          </a:effectLst>
        </p:spPr>
      </p:pic>
      <p:pic>
        <p:nvPicPr>
          <p:cNvPr id="17" name="Picture 16">
            <a:extLst>
              <a:ext uri="{FF2B5EF4-FFF2-40B4-BE49-F238E27FC236}">
                <a16:creationId xmlns:a16="http://schemas.microsoft.com/office/drawing/2014/main" id="{403138A0-6708-20C3-3452-6585114F0B17}"/>
              </a:ext>
            </a:extLst>
          </p:cNvPr>
          <p:cNvPicPr>
            <a:picLocks noChangeAspect="1"/>
          </p:cNvPicPr>
          <p:nvPr/>
        </p:nvPicPr>
        <p:blipFill>
          <a:blip r:embed="rId8"/>
          <a:stretch>
            <a:fillRect/>
          </a:stretch>
        </p:blipFill>
        <p:spPr>
          <a:xfrm>
            <a:off x="8220370" y="1089182"/>
            <a:ext cx="1627901" cy="1524212"/>
          </a:xfrm>
          <a:prstGeom prst="rect">
            <a:avLst/>
          </a:prstGeom>
          <a:effectLst>
            <a:softEdge rad="38100"/>
          </a:effectLst>
        </p:spPr>
      </p:pic>
      <p:pic>
        <p:nvPicPr>
          <p:cNvPr id="19" name="Picture 18">
            <a:extLst>
              <a:ext uri="{FF2B5EF4-FFF2-40B4-BE49-F238E27FC236}">
                <a16:creationId xmlns:a16="http://schemas.microsoft.com/office/drawing/2014/main" id="{F5F0DB83-127B-7CF0-9E37-3BFBC0923E54}"/>
              </a:ext>
            </a:extLst>
          </p:cNvPr>
          <p:cNvPicPr>
            <a:picLocks noChangeAspect="1"/>
          </p:cNvPicPr>
          <p:nvPr/>
        </p:nvPicPr>
        <p:blipFill>
          <a:blip r:embed="rId9"/>
          <a:stretch>
            <a:fillRect/>
          </a:stretch>
        </p:blipFill>
        <p:spPr>
          <a:xfrm>
            <a:off x="8220370" y="2894758"/>
            <a:ext cx="3718383" cy="1408768"/>
          </a:xfrm>
          <a:prstGeom prst="rect">
            <a:avLst/>
          </a:prstGeom>
          <a:effectLst>
            <a:softEdge rad="38100"/>
          </a:effectLst>
        </p:spPr>
      </p:pic>
      <p:pic>
        <p:nvPicPr>
          <p:cNvPr id="21" name="Picture 20">
            <a:extLst>
              <a:ext uri="{FF2B5EF4-FFF2-40B4-BE49-F238E27FC236}">
                <a16:creationId xmlns:a16="http://schemas.microsoft.com/office/drawing/2014/main" id="{2311E9C6-2619-7AE7-2509-E5D96B89FC5E}"/>
              </a:ext>
            </a:extLst>
          </p:cNvPr>
          <p:cNvPicPr>
            <a:picLocks noChangeAspect="1"/>
          </p:cNvPicPr>
          <p:nvPr/>
        </p:nvPicPr>
        <p:blipFill>
          <a:blip r:embed="rId10"/>
          <a:stretch>
            <a:fillRect/>
          </a:stretch>
        </p:blipFill>
        <p:spPr>
          <a:xfrm>
            <a:off x="1145751" y="5453767"/>
            <a:ext cx="2660488" cy="1244606"/>
          </a:xfrm>
          <a:prstGeom prst="rect">
            <a:avLst/>
          </a:prstGeom>
          <a:effectLst>
            <a:softEdge rad="38100"/>
          </a:effectLst>
        </p:spPr>
      </p:pic>
    </p:spTree>
    <p:extLst>
      <p:ext uri="{BB962C8B-B14F-4D97-AF65-F5344CB8AC3E}">
        <p14:creationId xmlns:p14="http://schemas.microsoft.com/office/powerpoint/2010/main" val="375479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2568C-8A2A-3B2B-0770-7648F285C722}"/>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7199F09F-CE07-057F-3792-2B7110E0C8D3}"/>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 AI in Our Daily Life</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a:extLst>
              <a:ext uri="{FF2B5EF4-FFF2-40B4-BE49-F238E27FC236}">
                <a16:creationId xmlns:a16="http://schemas.microsoft.com/office/drawing/2014/main" id="{3CC19CBF-CCDD-03CE-B125-9837BB7ED17A}"/>
              </a:ext>
            </a:extLst>
          </p:cNvPr>
          <p:cNvPicPr>
            <a:picLocks noChangeAspect="1"/>
          </p:cNvPicPr>
          <p:nvPr/>
        </p:nvPicPr>
        <p:blipFill>
          <a:blip r:embed="rId3"/>
          <a:stretch>
            <a:fillRect/>
          </a:stretch>
        </p:blipFill>
        <p:spPr>
          <a:xfrm>
            <a:off x="5742227" y="996296"/>
            <a:ext cx="6363588" cy="1467055"/>
          </a:xfrm>
          <a:prstGeom prst="rect">
            <a:avLst/>
          </a:prstGeom>
        </p:spPr>
      </p:pic>
      <p:pic>
        <p:nvPicPr>
          <p:cNvPr id="5" name="Picture 4">
            <a:extLst>
              <a:ext uri="{FF2B5EF4-FFF2-40B4-BE49-F238E27FC236}">
                <a16:creationId xmlns:a16="http://schemas.microsoft.com/office/drawing/2014/main" id="{FA733FC9-01D3-52ED-52F3-ADA19C783BB3}"/>
              </a:ext>
            </a:extLst>
          </p:cNvPr>
          <p:cNvPicPr>
            <a:picLocks noChangeAspect="1"/>
          </p:cNvPicPr>
          <p:nvPr/>
        </p:nvPicPr>
        <p:blipFill>
          <a:blip r:embed="rId4"/>
          <a:stretch>
            <a:fillRect/>
          </a:stretch>
        </p:blipFill>
        <p:spPr>
          <a:xfrm>
            <a:off x="1331537" y="3170682"/>
            <a:ext cx="7030431" cy="981212"/>
          </a:xfrm>
          <a:prstGeom prst="rect">
            <a:avLst/>
          </a:prstGeom>
        </p:spPr>
      </p:pic>
      <p:pic>
        <p:nvPicPr>
          <p:cNvPr id="10" name="Picture 9">
            <a:extLst>
              <a:ext uri="{FF2B5EF4-FFF2-40B4-BE49-F238E27FC236}">
                <a16:creationId xmlns:a16="http://schemas.microsoft.com/office/drawing/2014/main" id="{9A17908F-4E1B-329B-CAA5-FD2587E7FE01}"/>
              </a:ext>
            </a:extLst>
          </p:cNvPr>
          <p:cNvPicPr>
            <a:picLocks noChangeAspect="1"/>
          </p:cNvPicPr>
          <p:nvPr/>
        </p:nvPicPr>
        <p:blipFill>
          <a:blip r:embed="rId5"/>
          <a:stretch>
            <a:fillRect/>
          </a:stretch>
        </p:blipFill>
        <p:spPr>
          <a:xfrm>
            <a:off x="285520" y="4859225"/>
            <a:ext cx="5639587" cy="1190791"/>
          </a:xfrm>
          <a:prstGeom prst="rect">
            <a:avLst/>
          </a:prstGeom>
        </p:spPr>
      </p:pic>
      <p:pic>
        <p:nvPicPr>
          <p:cNvPr id="14" name="Picture 13">
            <a:extLst>
              <a:ext uri="{FF2B5EF4-FFF2-40B4-BE49-F238E27FC236}">
                <a16:creationId xmlns:a16="http://schemas.microsoft.com/office/drawing/2014/main" id="{2B8BCFC7-4F84-6C41-C683-90DFF5DF2EC5}"/>
              </a:ext>
            </a:extLst>
          </p:cNvPr>
          <p:cNvPicPr>
            <a:picLocks noChangeAspect="1"/>
          </p:cNvPicPr>
          <p:nvPr/>
        </p:nvPicPr>
        <p:blipFill>
          <a:blip r:embed="rId6"/>
          <a:stretch>
            <a:fillRect/>
          </a:stretch>
        </p:blipFill>
        <p:spPr>
          <a:xfrm>
            <a:off x="1490019" y="1017118"/>
            <a:ext cx="2181529" cy="1867161"/>
          </a:xfrm>
          <a:prstGeom prst="rect">
            <a:avLst/>
          </a:prstGeom>
          <a:effectLst>
            <a:softEdge rad="38100"/>
          </a:effectLst>
        </p:spPr>
      </p:pic>
      <p:pic>
        <p:nvPicPr>
          <p:cNvPr id="16" name="Picture 15">
            <a:extLst>
              <a:ext uri="{FF2B5EF4-FFF2-40B4-BE49-F238E27FC236}">
                <a16:creationId xmlns:a16="http://schemas.microsoft.com/office/drawing/2014/main" id="{C5A3CA5A-51CE-674D-EF73-F87528B6FE04}"/>
              </a:ext>
            </a:extLst>
          </p:cNvPr>
          <p:cNvPicPr>
            <a:picLocks noChangeAspect="1"/>
          </p:cNvPicPr>
          <p:nvPr/>
        </p:nvPicPr>
        <p:blipFill>
          <a:blip r:embed="rId7"/>
          <a:stretch>
            <a:fillRect/>
          </a:stretch>
        </p:blipFill>
        <p:spPr>
          <a:xfrm>
            <a:off x="8361968" y="3304050"/>
            <a:ext cx="3743847" cy="714475"/>
          </a:xfrm>
          <a:prstGeom prst="rect">
            <a:avLst/>
          </a:prstGeom>
          <a:effectLst>
            <a:softEdge rad="38100"/>
          </a:effectLst>
        </p:spPr>
      </p:pic>
      <p:pic>
        <p:nvPicPr>
          <p:cNvPr id="18" name="Picture 17">
            <a:extLst>
              <a:ext uri="{FF2B5EF4-FFF2-40B4-BE49-F238E27FC236}">
                <a16:creationId xmlns:a16="http://schemas.microsoft.com/office/drawing/2014/main" id="{45B38B4A-47E1-D2AC-CA79-F84E286382C5}"/>
              </a:ext>
            </a:extLst>
          </p:cNvPr>
          <p:cNvPicPr>
            <a:picLocks noChangeAspect="1"/>
          </p:cNvPicPr>
          <p:nvPr/>
        </p:nvPicPr>
        <p:blipFill>
          <a:blip r:embed="rId8"/>
          <a:stretch>
            <a:fillRect/>
          </a:stretch>
        </p:blipFill>
        <p:spPr>
          <a:xfrm>
            <a:off x="6404307" y="4735382"/>
            <a:ext cx="3915321" cy="1438476"/>
          </a:xfrm>
          <a:prstGeom prst="rect">
            <a:avLst/>
          </a:prstGeom>
          <a:effectLst>
            <a:softEdge rad="38100"/>
          </a:effectLst>
        </p:spPr>
      </p:pic>
    </p:spTree>
    <p:extLst>
      <p:ext uri="{BB962C8B-B14F-4D97-AF65-F5344CB8AC3E}">
        <p14:creationId xmlns:p14="http://schemas.microsoft.com/office/powerpoint/2010/main" val="337281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9A20E-2C2D-958C-C45C-086881511A28}"/>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66F9ADE-1333-69B4-E61B-2BAD3D4E77C5}"/>
              </a:ext>
            </a:extLst>
          </p:cNvPr>
          <p:cNvGraphicFramePr/>
          <p:nvPr>
            <p:extLst>
              <p:ext uri="{D42A27DB-BD31-4B8C-83A1-F6EECF244321}">
                <p14:modId xmlns:p14="http://schemas.microsoft.com/office/powerpoint/2010/main" val="1594322924"/>
              </p:ext>
            </p:extLst>
          </p:nvPr>
        </p:nvGraphicFramePr>
        <p:xfrm>
          <a:off x="192405" y="902970"/>
          <a:ext cx="11807190" cy="5737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7E5C868A-A2D0-DE9D-DE22-796D70D6A9AB}"/>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Civil Engineering … </a:t>
            </a:r>
            <a:r>
              <a:rPr lang="en-US" altLang="en-US" sz="4000" i="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The Why</a:t>
            </a:r>
          </a:p>
        </p:txBody>
      </p:sp>
      <p:pic>
        <p:nvPicPr>
          <p:cNvPr id="3" name="Picture 2" descr="A robot standing in front of a construction site&#10;&#10;AI-generated content may be incorrect.">
            <a:extLst>
              <a:ext uri="{FF2B5EF4-FFF2-40B4-BE49-F238E27FC236}">
                <a16:creationId xmlns:a16="http://schemas.microsoft.com/office/drawing/2014/main" id="{CC40AAB5-472F-F648-E650-0281DD38CFC3}"/>
              </a:ext>
            </a:extLst>
          </p:cNvPr>
          <p:cNvPicPr>
            <a:picLocks noChangeAspect="1"/>
          </p:cNvPicPr>
          <p:nvPr/>
        </p:nvPicPr>
        <p:blipFill>
          <a:blip r:embed="rId8"/>
          <a:stretch>
            <a:fillRect/>
          </a:stretch>
        </p:blipFill>
        <p:spPr>
          <a:xfrm>
            <a:off x="2735580" y="1554480"/>
            <a:ext cx="6720840" cy="4480560"/>
          </a:xfrm>
          <a:prstGeom prst="rect">
            <a:avLst/>
          </a:prstGeom>
          <a:effectLst>
            <a:softEdge rad="38100"/>
          </a:effectLst>
        </p:spPr>
      </p:pic>
    </p:spTree>
    <p:extLst>
      <p:ext uri="{BB962C8B-B14F-4D97-AF65-F5344CB8AC3E}">
        <p14:creationId xmlns:p14="http://schemas.microsoft.com/office/powerpoint/2010/main" val="348794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4522-5F48-9DCD-C33D-308053CE7231}"/>
            </a:ext>
          </a:extLst>
        </p:cNvPr>
        <p:cNvGrpSpPr/>
        <p:nvPr/>
      </p:nvGrpSpPr>
      <p:grpSpPr>
        <a:xfrm>
          <a:off x="0" y="0"/>
          <a:ext cx="0" cy="0"/>
          <a:chOff x="0" y="0"/>
          <a:chExt cx="0" cy="0"/>
        </a:xfrm>
      </p:grpSpPr>
      <p:pic>
        <p:nvPicPr>
          <p:cNvPr id="1026" name="Picture 2" descr="ABC National &gt; Technology &gt; A.I. Resource Guide">
            <a:extLst>
              <a:ext uri="{FF2B5EF4-FFF2-40B4-BE49-F238E27FC236}">
                <a16:creationId xmlns:a16="http://schemas.microsoft.com/office/drawing/2014/main" id="{0E3FA43F-667E-26C7-E068-DB8E6C36B45C}"/>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82" y="940525"/>
            <a:ext cx="11887200" cy="1472184"/>
          </a:xfrm>
          <a:prstGeom prst="rect">
            <a:avLst/>
          </a:prstGeom>
          <a:effectLst>
            <a:softEdge rad="76200"/>
          </a:effectLst>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139C82FE-3506-4FBA-FB4C-2F42A7B6DE9A}"/>
              </a:ext>
            </a:extLst>
          </p:cNvPr>
          <p:cNvGraphicFramePr/>
          <p:nvPr>
            <p:extLst>
              <p:ext uri="{D42A27DB-BD31-4B8C-83A1-F6EECF244321}">
                <p14:modId xmlns:p14="http://schemas.microsoft.com/office/powerpoint/2010/main" val="716090582"/>
              </p:ext>
            </p:extLst>
          </p:nvPr>
        </p:nvGraphicFramePr>
        <p:xfrm>
          <a:off x="-658042" y="-41466"/>
          <a:ext cx="12850042" cy="55786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2">
            <a:extLst>
              <a:ext uri="{FF2B5EF4-FFF2-40B4-BE49-F238E27FC236}">
                <a16:creationId xmlns:a16="http://schemas.microsoft.com/office/drawing/2014/main" id="{F8492A98-9AD2-2BAD-5C28-3B5BD27E558D}"/>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Construction Management</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 6">
            <a:extLst>
              <a:ext uri="{FF2B5EF4-FFF2-40B4-BE49-F238E27FC236}">
                <a16:creationId xmlns:a16="http://schemas.microsoft.com/office/drawing/2014/main" id="{E889030C-CB43-7BDC-1F99-335C5FA73368}"/>
              </a:ext>
            </a:extLst>
          </p:cNvPr>
          <p:cNvSpPr/>
          <p:nvPr/>
        </p:nvSpPr>
        <p:spPr>
          <a:xfrm>
            <a:off x="184448" y="4177336"/>
            <a:ext cx="2834640" cy="2468880"/>
          </a:xfrm>
          <a:prstGeom prst="rect">
            <a:avLst/>
          </a:prstGeom>
          <a:noFill/>
          <a:ln w="38100">
            <a:solidFill>
              <a:schemeClr val="accent1"/>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AI forecasts delays and cost overruns by analyzing historical data.</a:t>
            </a:r>
            <a:endParaRPr lang="en-US" sz="2200" b="1" dirty="0">
              <a:latin typeface="Arial" panose="020B0604020202020204" pitchFamily="34" charset="0"/>
              <a:cs typeface="Arial" panose="020B0604020202020204" pitchFamily="34" charset="0"/>
            </a:endParaRPr>
          </a:p>
        </p:txBody>
      </p:sp>
      <p:sp>
        <p:nvSpPr>
          <p:cNvPr id="5" name="Text 11">
            <a:extLst>
              <a:ext uri="{FF2B5EF4-FFF2-40B4-BE49-F238E27FC236}">
                <a16:creationId xmlns:a16="http://schemas.microsoft.com/office/drawing/2014/main" id="{9EFF3CBD-1A0F-3FD2-D0FC-F927C2E6FC2B}"/>
              </a:ext>
            </a:extLst>
          </p:cNvPr>
          <p:cNvSpPr/>
          <p:nvPr/>
        </p:nvSpPr>
        <p:spPr>
          <a:xfrm>
            <a:off x="3175415" y="4178724"/>
            <a:ext cx="2834640" cy="2468880"/>
          </a:xfrm>
          <a:prstGeom prst="rect">
            <a:avLst/>
          </a:prstGeom>
          <a:noFill/>
          <a:ln w="38100">
            <a:solidFill>
              <a:srgbClr val="FFC000"/>
            </a:solidFill>
          </a:ln>
        </p:spPr>
        <p:txBody>
          <a:bodyPr wrap="square" lIns="45720" tIns="0" rIns="4572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Drones, robots, and self-driving machinery operates on job sites with AI guidance.</a:t>
            </a:r>
          </a:p>
        </p:txBody>
      </p:sp>
      <p:sp>
        <p:nvSpPr>
          <p:cNvPr id="7" name="Text 16">
            <a:extLst>
              <a:ext uri="{FF2B5EF4-FFF2-40B4-BE49-F238E27FC236}">
                <a16:creationId xmlns:a16="http://schemas.microsoft.com/office/drawing/2014/main" id="{DC816D2C-1F38-FD78-8F48-5B7C11DD0B24}"/>
              </a:ext>
            </a:extLst>
          </p:cNvPr>
          <p:cNvSpPr/>
          <p:nvPr/>
        </p:nvSpPr>
        <p:spPr>
          <a:xfrm>
            <a:off x="6166382" y="4177336"/>
            <a:ext cx="2834640" cy="2468880"/>
          </a:xfrm>
          <a:prstGeom prst="rect">
            <a:avLst/>
          </a:prstGeom>
          <a:noFill/>
          <a:ln w="38100">
            <a:solidFill>
              <a:schemeClr val="bg2">
                <a:lumMod val="75000"/>
              </a:schemeClr>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AI processes site camera footage to detect unsafe behaviors or missing PPE in real time. </a:t>
            </a:r>
          </a:p>
        </p:txBody>
      </p:sp>
      <p:sp>
        <p:nvSpPr>
          <p:cNvPr id="8" name="Text 21">
            <a:extLst>
              <a:ext uri="{FF2B5EF4-FFF2-40B4-BE49-F238E27FC236}">
                <a16:creationId xmlns:a16="http://schemas.microsoft.com/office/drawing/2014/main" id="{1DA3D419-7AC1-7B12-AF38-45B002F43DB6}"/>
              </a:ext>
            </a:extLst>
          </p:cNvPr>
          <p:cNvSpPr/>
          <p:nvPr/>
        </p:nvSpPr>
        <p:spPr>
          <a:xfrm>
            <a:off x="9156704" y="4177336"/>
            <a:ext cx="2834640" cy="2468880"/>
          </a:xfrm>
          <a:prstGeom prst="rect">
            <a:avLst/>
          </a:prstGeom>
          <a:noFill/>
          <a:ln w="38100">
            <a:solidFill>
              <a:schemeClr val="accent2"/>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AI tracks material inventory and delivery, minimizing waste and downtime.</a:t>
            </a:r>
          </a:p>
        </p:txBody>
      </p:sp>
    </p:spTree>
    <p:extLst>
      <p:ext uri="{BB962C8B-B14F-4D97-AF65-F5344CB8AC3E}">
        <p14:creationId xmlns:p14="http://schemas.microsoft.com/office/powerpoint/2010/main" val="20397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6" name="Rectangle 2">
            <a:extLst>
              <a:ext uri="{FF2B5EF4-FFF2-40B4-BE49-F238E27FC236}">
                <a16:creationId xmlns:a16="http://schemas.microsoft.com/office/drawing/2014/main" id="{DB9074FC-BBA6-5473-3088-A13DD301B788}"/>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Structural Engineering</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2" name="Diagram 1">
            <a:extLst>
              <a:ext uri="{FF2B5EF4-FFF2-40B4-BE49-F238E27FC236}">
                <a16:creationId xmlns:a16="http://schemas.microsoft.com/office/drawing/2014/main" id="{6CDCCE81-B206-083C-7D91-4354C67DBB83}"/>
              </a:ext>
            </a:extLst>
          </p:cNvPr>
          <p:cNvGraphicFramePr/>
          <p:nvPr>
            <p:extLst>
              <p:ext uri="{D42A27DB-BD31-4B8C-83A1-F6EECF244321}">
                <p14:modId xmlns:p14="http://schemas.microsoft.com/office/powerpoint/2010/main" val="549969004"/>
              </p:ext>
            </p:extLst>
          </p:nvPr>
        </p:nvGraphicFramePr>
        <p:xfrm>
          <a:off x="4979071" y="954253"/>
          <a:ext cx="7033859" cy="5702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6A6BF95F-F8BF-9E7D-2110-75D4E591B991}"/>
              </a:ext>
            </a:extLst>
          </p:cNvPr>
          <p:cNvSpPr/>
          <p:nvPr/>
        </p:nvSpPr>
        <p:spPr>
          <a:xfrm>
            <a:off x="4613311" y="1599376"/>
            <a:ext cx="731520" cy="731520"/>
          </a:xfrm>
          <a:prstGeom prst="ellipse">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201920" tIns="0" rIns="201920" bIns="0" numCol="1" spcCol="1270" anchor="ctr" anchorCtr="0">
            <a:noAutofit/>
          </a:bodyPr>
          <a:lstStyle/>
          <a:p>
            <a:endParaRPr lang="en-US" sz="3600" b="1"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8B28A24C-FAF1-9C53-76C1-F13BE23061E1}"/>
              </a:ext>
            </a:extLst>
          </p:cNvPr>
          <p:cNvSpPr/>
          <p:nvPr/>
        </p:nvSpPr>
        <p:spPr>
          <a:xfrm>
            <a:off x="4613311" y="3305273"/>
            <a:ext cx="731520" cy="731520"/>
          </a:xfrm>
          <a:prstGeom prst="ellipse">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201920" tIns="0" rIns="201920" bIns="0" numCol="1" spcCol="1270" anchor="ctr" anchorCtr="0">
            <a:noAutofit/>
          </a:bodyPr>
          <a:lstStyle/>
          <a:p>
            <a:endParaRPr lang="en-US" sz="3600" b="1"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81555129-354F-43C9-9439-FC175A420970}"/>
              </a:ext>
            </a:extLst>
          </p:cNvPr>
          <p:cNvSpPr/>
          <p:nvPr/>
        </p:nvSpPr>
        <p:spPr>
          <a:xfrm>
            <a:off x="4613311" y="5340550"/>
            <a:ext cx="731520" cy="731520"/>
          </a:xfrm>
          <a:prstGeom prst="ellipse">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201920" tIns="0" rIns="201920" bIns="0" numCol="1" spcCol="1270" anchor="ctr" anchorCtr="0">
            <a:noAutofit/>
          </a:bodyPr>
          <a:lstStyle/>
          <a:p>
            <a:endParaRPr lang="en-US" sz="36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E439DCB-5F62-C415-3EFE-BEDA16505047}"/>
              </a:ext>
            </a:extLst>
          </p:cNvPr>
          <p:cNvSpPr txBox="1"/>
          <p:nvPr/>
        </p:nvSpPr>
        <p:spPr>
          <a:xfrm>
            <a:off x="4766836" y="1675596"/>
            <a:ext cx="707922"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60DCCC99-EF95-16A8-675D-49E703DBC6EE}"/>
              </a:ext>
            </a:extLst>
          </p:cNvPr>
          <p:cNvSpPr txBox="1"/>
          <p:nvPr/>
        </p:nvSpPr>
        <p:spPr>
          <a:xfrm>
            <a:off x="4776668" y="3378645"/>
            <a:ext cx="707922"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226F1D71-4163-D647-0402-5A6C73C373F6}"/>
              </a:ext>
            </a:extLst>
          </p:cNvPr>
          <p:cNvSpPr txBox="1"/>
          <p:nvPr/>
        </p:nvSpPr>
        <p:spPr>
          <a:xfrm>
            <a:off x="4766836" y="5413922"/>
            <a:ext cx="707922"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3</a:t>
            </a:r>
          </a:p>
        </p:txBody>
      </p:sp>
      <p:pic>
        <p:nvPicPr>
          <p:cNvPr id="2052" name="Picture 4" descr="Generated image">
            <a:extLst>
              <a:ext uri="{FF2B5EF4-FFF2-40B4-BE49-F238E27FC236}">
                <a16:creationId xmlns:a16="http://schemas.microsoft.com/office/drawing/2014/main" id="{6D7AF2C9-E193-6791-9602-A1CE1C16C2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233" y="897103"/>
            <a:ext cx="4343400" cy="2895600"/>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Generated image">
            <a:extLst>
              <a:ext uri="{FF2B5EF4-FFF2-40B4-BE49-F238E27FC236}">
                <a16:creationId xmlns:a16="http://schemas.microsoft.com/office/drawing/2014/main" id="{3CABDA87-3D71-B48B-E4AD-AE0E9C6F3F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233" y="3835600"/>
            <a:ext cx="43434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1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0825-F12B-C16A-DE00-BEDA89F3414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985F299-FF65-2B3C-860E-339F9AD92CF5}"/>
              </a:ext>
            </a:extLst>
          </p:cNvPr>
          <p:cNvPicPr>
            <a:picLocks noChangeAspect="1"/>
          </p:cNvPicPr>
          <p:nvPr/>
        </p:nvPicPr>
        <p:blipFill>
          <a:blip r:embed="rId2"/>
          <a:stretch>
            <a:fillRect/>
          </a:stretch>
        </p:blipFill>
        <p:spPr>
          <a:xfrm>
            <a:off x="4981429" y="2674386"/>
            <a:ext cx="2282622" cy="2083345"/>
          </a:xfrm>
          <a:prstGeom prst="rect">
            <a:avLst/>
          </a:prstGeom>
        </p:spPr>
      </p:pic>
      <p:sp>
        <p:nvSpPr>
          <p:cNvPr id="6" name="Rectangle 2">
            <a:extLst>
              <a:ext uri="{FF2B5EF4-FFF2-40B4-BE49-F238E27FC236}">
                <a16:creationId xmlns:a16="http://schemas.microsoft.com/office/drawing/2014/main" id="{806D2952-B2F8-A032-9A70-9B54CBD508E4}"/>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Role of AI in Transportation Engineering</a:t>
            </a:r>
          </a:p>
        </p:txBody>
      </p:sp>
      <p:graphicFrame>
        <p:nvGraphicFramePr>
          <p:cNvPr id="3" name="Diagram 2">
            <a:extLst>
              <a:ext uri="{FF2B5EF4-FFF2-40B4-BE49-F238E27FC236}">
                <a16:creationId xmlns:a16="http://schemas.microsoft.com/office/drawing/2014/main" id="{2EF5683F-4E12-7573-C492-25154B7D1A00}"/>
              </a:ext>
            </a:extLst>
          </p:cNvPr>
          <p:cNvGraphicFramePr/>
          <p:nvPr>
            <p:extLst>
              <p:ext uri="{D42A27DB-BD31-4B8C-83A1-F6EECF244321}">
                <p14:modId xmlns:p14="http://schemas.microsoft.com/office/powerpoint/2010/main" val="4276490372"/>
              </p:ext>
            </p:extLst>
          </p:nvPr>
        </p:nvGraphicFramePr>
        <p:xfrm>
          <a:off x="2814272" y="1173392"/>
          <a:ext cx="6616937" cy="5096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6">
            <a:extLst>
              <a:ext uri="{FF2B5EF4-FFF2-40B4-BE49-F238E27FC236}">
                <a16:creationId xmlns:a16="http://schemas.microsoft.com/office/drawing/2014/main" id="{70B131C5-0774-936B-814B-3B13EAD9FD1A}"/>
              </a:ext>
            </a:extLst>
          </p:cNvPr>
          <p:cNvSpPr/>
          <p:nvPr/>
        </p:nvSpPr>
        <p:spPr>
          <a:xfrm>
            <a:off x="343937" y="930744"/>
            <a:ext cx="3664537" cy="1831769"/>
          </a:xfrm>
          <a:prstGeom prst="rect">
            <a:avLst/>
          </a:prstGeom>
          <a:noFill/>
          <a:ln w="38100">
            <a:solidFill>
              <a:schemeClr val="accent2"/>
            </a:solidFill>
          </a:ln>
        </p:spPr>
        <p:txBody>
          <a:bodyPr wrap="square" lIns="91440" tIns="0" rIns="91440" bIns="0" rtlCol="0" anchor="ctr" anchorCtr="0"/>
          <a:lstStyle/>
          <a:p>
            <a:pPr algn="ctr"/>
            <a:r>
              <a:rPr lang="en-US" sz="2000" b="1" spc="-19" dirty="0">
                <a:solidFill>
                  <a:schemeClr val="accent2"/>
                </a:solidFill>
                <a:latin typeface="Arial" panose="020B0604020202020204" pitchFamily="34" charset="0"/>
                <a:ea typeface="Inter" pitchFamily="34" charset="-122"/>
                <a:cs typeface="Arial" panose="020B0604020202020204" pitchFamily="34" charset="0"/>
              </a:rPr>
              <a:t>Smart Traffic Management</a:t>
            </a:r>
          </a:p>
          <a:p>
            <a:pPr algn="ctr"/>
            <a:r>
              <a:rPr lang="en-US" b="1" spc="-19" dirty="0">
                <a:solidFill>
                  <a:srgbClr val="272525"/>
                </a:solidFill>
                <a:latin typeface="Arial" panose="020B0604020202020204" pitchFamily="34" charset="0"/>
                <a:ea typeface="Inter" pitchFamily="34" charset="-122"/>
                <a:cs typeface="Arial" panose="020B0604020202020204" pitchFamily="34" charset="0"/>
              </a:rPr>
              <a:t>Real-time optimization of traffic signals &amp; intersections; adaptive signal control based on vehicle flow; re-routing strategies. </a:t>
            </a:r>
          </a:p>
        </p:txBody>
      </p:sp>
      <p:sp>
        <p:nvSpPr>
          <p:cNvPr id="5" name="Text 6">
            <a:extLst>
              <a:ext uri="{FF2B5EF4-FFF2-40B4-BE49-F238E27FC236}">
                <a16:creationId xmlns:a16="http://schemas.microsoft.com/office/drawing/2014/main" id="{FC654AC6-80F4-4B49-8ACC-59752E344E03}"/>
              </a:ext>
            </a:extLst>
          </p:cNvPr>
          <p:cNvSpPr/>
          <p:nvPr/>
        </p:nvSpPr>
        <p:spPr>
          <a:xfrm>
            <a:off x="6847367" y="846329"/>
            <a:ext cx="5213348" cy="1408240"/>
          </a:xfrm>
          <a:prstGeom prst="rect">
            <a:avLst/>
          </a:prstGeom>
          <a:noFill/>
          <a:ln w="38100">
            <a:solidFill>
              <a:srgbClr val="7030A0"/>
            </a:solidFill>
          </a:ln>
        </p:spPr>
        <p:txBody>
          <a:bodyPr wrap="square" lIns="91440" tIns="0" rIns="91440" bIns="0" rtlCol="0" anchor="ctr" anchorCtr="0"/>
          <a:lstStyle/>
          <a:p>
            <a:pPr algn="ctr"/>
            <a:r>
              <a:rPr lang="en-US" sz="2000" b="1" spc="-19" dirty="0">
                <a:solidFill>
                  <a:srgbClr val="7030A0"/>
                </a:solidFill>
                <a:latin typeface="Arial" panose="020B0604020202020204" pitchFamily="34" charset="0"/>
                <a:ea typeface="Inter" pitchFamily="34" charset="-122"/>
                <a:cs typeface="Arial" panose="020B0604020202020204" pitchFamily="34" charset="0"/>
              </a:rPr>
              <a:t>Air Traffic and Aviation Systems</a:t>
            </a:r>
          </a:p>
          <a:p>
            <a:pPr algn="ctr"/>
            <a:r>
              <a:rPr lang="en-US" b="1" spc="-19" dirty="0">
                <a:solidFill>
                  <a:srgbClr val="272525"/>
                </a:solidFill>
                <a:latin typeface="Arial" panose="020B0604020202020204" pitchFamily="34" charset="0"/>
                <a:ea typeface="Inter" pitchFamily="34" charset="-122"/>
                <a:cs typeface="Arial" panose="020B0604020202020204" pitchFamily="34" charset="0"/>
              </a:rPr>
              <a:t>Flight path optimization to reduce delays and fuel use; maintenance for aircraft systems; decision support ion air traffic control</a:t>
            </a:r>
          </a:p>
        </p:txBody>
      </p:sp>
      <p:sp>
        <p:nvSpPr>
          <p:cNvPr id="10" name="Text 6">
            <a:extLst>
              <a:ext uri="{FF2B5EF4-FFF2-40B4-BE49-F238E27FC236}">
                <a16:creationId xmlns:a16="http://schemas.microsoft.com/office/drawing/2014/main" id="{7B99FAD7-06E0-D027-4763-24A2B2E7D1C9}"/>
              </a:ext>
            </a:extLst>
          </p:cNvPr>
          <p:cNvSpPr/>
          <p:nvPr/>
        </p:nvSpPr>
        <p:spPr>
          <a:xfrm>
            <a:off x="343937" y="2988947"/>
            <a:ext cx="3664537" cy="1971673"/>
          </a:xfrm>
          <a:prstGeom prst="rect">
            <a:avLst/>
          </a:prstGeom>
          <a:noFill/>
          <a:ln w="38100">
            <a:solidFill>
              <a:srgbClr val="00B050"/>
            </a:solidFill>
          </a:ln>
        </p:spPr>
        <p:txBody>
          <a:bodyPr wrap="square" lIns="91440" tIns="0" rIns="91440" bIns="0" rtlCol="0" anchor="ctr" anchorCtr="0"/>
          <a:lstStyle/>
          <a:p>
            <a:pPr algn="ctr"/>
            <a:r>
              <a:rPr lang="en-US" sz="2000" b="1" spc="-19" dirty="0">
                <a:solidFill>
                  <a:srgbClr val="00B050"/>
                </a:solidFill>
                <a:latin typeface="Arial" panose="020B0604020202020204" pitchFamily="34" charset="0"/>
                <a:ea typeface="Inter" pitchFamily="34" charset="-122"/>
                <a:cs typeface="Arial" panose="020B0604020202020204" pitchFamily="34" charset="0"/>
              </a:rPr>
              <a:t>Autonomous and Connected Vehicles</a:t>
            </a:r>
          </a:p>
          <a:p>
            <a:pPr algn="ctr"/>
            <a:r>
              <a:rPr lang="en-US" b="1" spc="-19" dirty="0">
                <a:solidFill>
                  <a:srgbClr val="272525"/>
                </a:solidFill>
                <a:latin typeface="Arial" panose="020B0604020202020204" pitchFamily="34" charset="0"/>
                <a:ea typeface="Inter" pitchFamily="34" charset="-122"/>
                <a:cs typeface="Arial" panose="020B0604020202020204" pitchFamily="34" charset="0"/>
              </a:rPr>
              <a:t>Self-driving car navigation and decision-making algorithms; V2V &amp; V2I communication; AI in drones &amp; delivery systems</a:t>
            </a:r>
          </a:p>
        </p:txBody>
      </p:sp>
      <p:sp>
        <p:nvSpPr>
          <p:cNvPr id="11" name="Text 6">
            <a:extLst>
              <a:ext uri="{FF2B5EF4-FFF2-40B4-BE49-F238E27FC236}">
                <a16:creationId xmlns:a16="http://schemas.microsoft.com/office/drawing/2014/main" id="{23ABB377-C60A-5134-5145-41629764D44C}"/>
              </a:ext>
            </a:extLst>
          </p:cNvPr>
          <p:cNvSpPr/>
          <p:nvPr/>
        </p:nvSpPr>
        <p:spPr>
          <a:xfrm>
            <a:off x="343937" y="5188889"/>
            <a:ext cx="4174900" cy="1518355"/>
          </a:xfrm>
          <a:prstGeom prst="rect">
            <a:avLst/>
          </a:prstGeom>
          <a:noFill/>
          <a:ln w="38100">
            <a:solidFill>
              <a:srgbClr val="0070C0"/>
            </a:solidFill>
          </a:ln>
        </p:spPr>
        <p:txBody>
          <a:bodyPr wrap="square" lIns="91440" tIns="0" rIns="91440" bIns="0" rtlCol="0" anchor="ctr" anchorCtr="0"/>
          <a:lstStyle/>
          <a:p>
            <a:pPr algn="ctr"/>
            <a:r>
              <a:rPr lang="en-US" sz="2000" b="1" spc="-19" dirty="0">
                <a:solidFill>
                  <a:srgbClr val="0070C0"/>
                </a:solidFill>
                <a:latin typeface="Arial" panose="020B0604020202020204" pitchFamily="34" charset="0"/>
                <a:ea typeface="Inter" pitchFamily="34" charset="-122"/>
                <a:cs typeface="Arial" panose="020B0604020202020204" pitchFamily="34" charset="0"/>
              </a:rPr>
              <a:t>Public Transit Optimization</a:t>
            </a:r>
          </a:p>
          <a:p>
            <a:pPr algn="ctr"/>
            <a:r>
              <a:rPr lang="en-US" b="1" spc="-19" dirty="0">
                <a:solidFill>
                  <a:srgbClr val="272525"/>
                </a:solidFill>
                <a:latin typeface="Arial" panose="020B0604020202020204" pitchFamily="34" charset="0"/>
                <a:ea typeface="Inter" pitchFamily="34" charset="-122"/>
                <a:cs typeface="Arial" panose="020B0604020202020204" pitchFamily="34" charset="0"/>
              </a:rPr>
              <a:t>AI models for route planning &amp; schedule optimization; real-time passenger demand prediction; fleet management for buses, trains …</a:t>
            </a:r>
          </a:p>
        </p:txBody>
      </p:sp>
      <p:sp>
        <p:nvSpPr>
          <p:cNvPr id="12" name="Text 6">
            <a:extLst>
              <a:ext uri="{FF2B5EF4-FFF2-40B4-BE49-F238E27FC236}">
                <a16:creationId xmlns:a16="http://schemas.microsoft.com/office/drawing/2014/main" id="{FD48C721-2640-3AEC-2BD9-18B28C056AA4}"/>
              </a:ext>
            </a:extLst>
          </p:cNvPr>
          <p:cNvSpPr/>
          <p:nvPr/>
        </p:nvSpPr>
        <p:spPr>
          <a:xfrm>
            <a:off x="8119845" y="3077578"/>
            <a:ext cx="4015413" cy="1525854"/>
          </a:xfrm>
          <a:prstGeom prst="rect">
            <a:avLst/>
          </a:prstGeom>
          <a:noFill/>
          <a:ln w="38100">
            <a:solidFill>
              <a:schemeClr val="bg2">
                <a:lumMod val="50000"/>
              </a:schemeClr>
            </a:solidFill>
          </a:ln>
        </p:spPr>
        <p:txBody>
          <a:bodyPr wrap="square" lIns="91440" tIns="0" rIns="91440" bIns="0" rtlCol="0" anchor="ctr" anchorCtr="0"/>
          <a:lstStyle/>
          <a:p>
            <a:pPr algn="ctr"/>
            <a:r>
              <a:rPr lang="en-US" sz="2000" b="1" spc="-19" dirty="0">
                <a:solidFill>
                  <a:schemeClr val="bg2">
                    <a:lumMod val="50000"/>
                  </a:schemeClr>
                </a:solidFill>
                <a:latin typeface="Arial" panose="020B0604020202020204" pitchFamily="34" charset="0"/>
                <a:ea typeface="Inter" pitchFamily="34" charset="-122"/>
                <a:cs typeface="Arial" panose="020B0604020202020204" pitchFamily="34" charset="0"/>
              </a:rPr>
              <a:t>Logistics and Freight Movement </a:t>
            </a:r>
          </a:p>
          <a:p>
            <a:pPr algn="ctr"/>
            <a:r>
              <a:rPr lang="en-US" b="1" spc="-19" dirty="0">
                <a:solidFill>
                  <a:srgbClr val="272525"/>
                </a:solidFill>
                <a:latin typeface="Arial" panose="020B0604020202020204" pitchFamily="34" charset="0"/>
                <a:ea typeface="Inter" pitchFamily="34" charset="-122"/>
                <a:cs typeface="Arial" panose="020B0604020202020204" pitchFamily="34" charset="0"/>
              </a:rPr>
              <a:t>Dynamic route planning &amp; load optimization; supply chain monitoring; warehouse automation &amp; delivery robotics</a:t>
            </a:r>
          </a:p>
        </p:txBody>
      </p:sp>
      <p:sp>
        <p:nvSpPr>
          <p:cNvPr id="13" name="Text 6">
            <a:extLst>
              <a:ext uri="{FF2B5EF4-FFF2-40B4-BE49-F238E27FC236}">
                <a16:creationId xmlns:a16="http://schemas.microsoft.com/office/drawing/2014/main" id="{6A49A103-4E7C-937E-CFAF-1EA8BE4A66B9}"/>
              </a:ext>
            </a:extLst>
          </p:cNvPr>
          <p:cNvSpPr/>
          <p:nvPr/>
        </p:nvSpPr>
        <p:spPr>
          <a:xfrm>
            <a:off x="7960358" y="4960620"/>
            <a:ext cx="4174899" cy="1863927"/>
          </a:xfrm>
          <a:prstGeom prst="rect">
            <a:avLst/>
          </a:prstGeom>
          <a:noFill/>
          <a:ln w="38100">
            <a:solidFill>
              <a:schemeClr val="accent4"/>
            </a:solidFill>
          </a:ln>
        </p:spPr>
        <p:txBody>
          <a:bodyPr wrap="square" lIns="91440" tIns="0" rIns="91440" bIns="0" rtlCol="0" anchor="ctr" anchorCtr="0"/>
          <a:lstStyle/>
          <a:p>
            <a:pPr algn="ctr"/>
            <a:r>
              <a:rPr lang="en-US" sz="2000" b="1" spc="-19" dirty="0">
                <a:solidFill>
                  <a:schemeClr val="accent4"/>
                </a:solidFill>
                <a:latin typeface="Arial" panose="020B0604020202020204" pitchFamily="34" charset="0"/>
                <a:ea typeface="Inter" pitchFamily="34" charset="-122"/>
                <a:cs typeface="Arial" panose="020B0604020202020204" pitchFamily="34" charset="0"/>
              </a:rPr>
              <a:t>Safety and Surveillance Systems</a:t>
            </a:r>
          </a:p>
          <a:p>
            <a:pPr algn="ctr"/>
            <a:r>
              <a:rPr lang="en-US" b="1" spc="-19" dirty="0">
                <a:solidFill>
                  <a:srgbClr val="272525"/>
                </a:solidFill>
                <a:latin typeface="Arial" panose="020B0604020202020204" pitchFamily="34" charset="0"/>
                <a:ea typeface="Inter" pitchFamily="34" charset="-122"/>
                <a:cs typeface="Arial" panose="020B0604020202020204" pitchFamily="34" charset="0"/>
              </a:rPr>
              <a:t>Detecting unsafe driving and traffic violations; incident detection &amp; emergency response management; monitoring at airports, tunnels, and railway stations</a:t>
            </a:r>
          </a:p>
        </p:txBody>
      </p:sp>
    </p:spTree>
    <p:extLst>
      <p:ext uri="{BB962C8B-B14F-4D97-AF65-F5344CB8AC3E}">
        <p14:creationId xmlns:p14="http://schemas.microsoft.com/office/powerpoint/2010/main" val="247107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9D02-07B9-78ED-80B9-085BCB944BF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003451-C26D-6616-AE3B-B7809B330782}"/>
              </a:ext>
            </a:extLst>
          </p:cNvPr>
          <p:cNvSpPr>
            <a:spLocks noGrp="1"/>
          </p:cNvSpPr>
          <p:nvPr>
            <p:ph idx="1"/>
          </p:nvPr>
        </p:nvSpPr>
        <p:spPr>
          <a:xfrm>
            <a:off x="114300" y="968453"/>
            <a:ext cx="11963400" cy="2224909"/>
          </a:xfrm>
        </p:spPr>
        <p:txBody>
          <a:bodyPr/>
          <a:lstStyle/>
          <a:p>
            <a:pPr marL="0" indent="0" algn="ctr">
              <a:lnSpc>
                <a:spcPct val="125000"/>
              </a:lnSpc>
              <a:buNone/>
            </a:pPr>
            <a:r>
              <a:rPr lang="en-US" sz="4400" b="1" dirty="0">
                <a:solidFill>
                  <a:srgbClr val="002060"/>
                </a:solidFill>
                <a:latin typeface="Arial" panose="020B0604020202020204" pitchFamily="34" charset="0"/>
                <a:cs typeface="Arial" panose="020B0604020202020204" pitchFamily="34" charset="0"/>
              </a:rPr>
              <a:t>Which </a:t>
            </a:r>
            <a:r>
              <a:rPr lang="en-US" sz="4400" b="1" u="sng" dirty="0">
                <a:solidFill>
                  <a:srgbClr val="C00000"/>
                </a:solidFill>
                <a:latin typeface="Arial" panose="020B0604020202020204" pitchFamily="34" charset="0"/>
                <a:cs typeface="Arial" panose="020B0604020202020204" pitchFamily="34" charset="0"/>
              </a:rPr>
              <a:t>City</a:t>
            </a:r>
            <a:r>
              <a:rPr lang="en-US" sz="4400" b="1" dirty="0">
                <a:solidFill>
                  <a:srgbClr val="002060"/>
                </a:solidFill>
                <a:latin typeface="Arial" panose="020B0604020202020204" pitchFamily="34" charset="0"/>
                <a:cs typeface="Arial" panose="020B0604020202020204" pitchFamily="34" charset="0"/>
              </a:rPr>
              <a:t> became one of the first to implement an AI-based predictive model for traffic accidents?</a:t>
            </a:r>
            <a:endParaRPr lang="en-US" sz="32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912F6A4A-B31B-B2BD-5A3A-7D153502936B}"/>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Trivia: Question 2</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 6">
            <a:extLst>
              <a:ext uri="{FF2B5EF4-FFF2-40B4-BE49-F238E27FC236}">
                <a16:creationId xmlns:a16="http://schemas.microsoft.com/office/drawing/2014/main" id="{FF1A2921-18FC-5011-20C1-3F9B74BF6B3B}"/>
              </a:ext>
            </a:extLst>
          </p:cNvPr>
          <p:cNvSpPr/>
          <p:nvPr/>
        </p:nvSpPr>
        <p:spPr>
          <a:xfrm>
            <a:off x="114300" y="3772162"/>
            <a:ext cx="2834640" cy="645466"/>
          </a:xfrm>
          <a:prstGeom prst="rect">
            <a:avLst/>
          </a:prstGeom>
          <a:noFill/>
          <a:ln w="38100">
            <a:solidFill>
              <a:srgbClr val="002060"/>
            </a:solidFill>
          </a:ln>
        </p:spPr>
        <p:txBody>
          <a:bodyPr wrap="square" lIns="91440" tIns="0" rIns="91440" bIns="0" rtlCol="0" anchor="ctr" anchorCtr="0"/>
          <a:lstStyle/>
          <a:p>
            <a:pPr marL="457200" indent="-457200" algn="ctr">
              <a:buAutoNum type="alphaUcPeriod"/>
            </a:pPr>
            <a:r>
              <a:rPr lang="en-US" sz="2200" b="1" spc="-19" dirty="0">
                <a:solidFill>
                  <a:srgbClr val="272525"/>
                </a:solidFill>
                <a:latin typeface="Arial" panose="020B0604020202020204" pitchFamily="34" charset="0"/>
                <a:ea typeface="Inter" pitchFamily="34" charset="-122"/>
                <a:cs typeface="Arial" panose="020B0604020202020204" pitchFamily="34" charset="0"/>
              </a:rPr>
              <a:t>Los Angelos</a:t>
            </a:r>
          </a:p>
        </p:txBody>
      </p:sp>
      <p:sp>
        <p:nvSpPr>
          <p:cNvPr id="4" name="Text 6">
            <a:extLst>
              <a:ext uri="{FF2B5EF4-FFF2-40B4-BE49-F238E27FC236}">
                <a16:creationId xmlns:a16="http://schemas.microsoft.com/office/drawing/2014/main" id="{54B09B39-6D30-2F60-B02C-C2EAB4F8052F}"/>
              </a:ext>
            </a:extLst>
          </p:cNvPr>
          <p:cNvSpPr/>
          <p:nvPr/>
        </p:nvSpPr>
        <p:spPr>
          <a:xfrm>
            <a:off x="3160058" y="3772162"/>
            <a:ext cx="2834640" cy="645466"/>
          </a:xfrm>
          <a:prstGeom prst="rect">
            <a:avLst/>
          </a:prstGeom>
          <a:noFill/>
          <a:ln w="38100">
            <a:solidFill>
              <a:srgbClr val="00206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B. Singapore</a:t>
            </a:r>
          </a:p>
        </p:txBody>
      </p:sp>
      <p:sp>
        <p:nvSpPr>
          <p:cNvPr id="7" name="Text 6">
            <a:extLst>
              <a:ext uri="{FF2B5EF4-FFF2-40B4-BE49-F238E27FC236}">
                <a16:creationId xmlns:a16="http://schemas.microsoft.com/office/drawing/2014/main" id="{B4C6ABC7-CDA7-C8C1-22F5-7271003FFE52}"/>
              </a:ext>
            </a:extLst>
          </p:cNvPr>
          <p:cNvSpPr/>
          <p:nvPr/>
        </p:nvSpPr>
        <p:spPr>
          <a:xfrm>
            <a:off x="6205816" y="3772162"/>
            <a:ext cx="2834640" cy="645466"/>
          </a:xfrm>
          <a:prstGeom prst="rect">
            <a:avLst/>
          </a:prstGeom>
          <a:noFill/>
          <a:ln w="38100">
            <a:solidFill>
              <a:srgbClr val="00206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C. Oslo</a:t>
            </a:r>
          </a:p>
        </p:txBody>
      </p:sp>
      <p:sp>
        <p:nvSpPr>
          <p:cNvPr id="8" name="Text 6">
            <a:extLst>
              <a:ext uri="{FF2B5EF4-FFF2-40B4-BE49-F238E27FC236}">
                <a16:creationId xmlns:a16="http://schemas.microsoft.com/office/drawing/2014/main" id="{3234E7AB-E61F-30E8-CDC2-2202B5856BD4}"/>
              </a:ext>
            </a:extLst>
          </p:cNvPr>
          <p:cNvSpPr/>
          <p:nvPr/>
        </p:nvSpPr>
        <p:spPr>
          <a:xfrm>
            <a:off x="9251574" y="3772162"/>
            <a:ext cx="2834640" cy="645466"/>
          </a:xfrm>
          <a:prstGeom prst="rect">
            <a:avLst/>
          </a:prstGeom>
          <a:noFill/>
          <a:ln w="38100">
            <a:solidFill>
              <a:srgbClr val="00206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D. London</a:t>
            </a:r>
          </a:p>
        </p:txBody>
      </p:sp>
      <p:pic>
        <p:nvPicPr>
          <p:cNvPr id="5122" name="Picture 2" descr="Los Angeles - Wikipedia">
            <a:extLst>
              <a:ext uri="{FF2B5EF4-FFF2-40B4-BE49-F238E27FC236}">
                <a16:creationId xmlns:a16="http://schemas.microsoft.com/office/drawing/2014/main" id="{110B33BC-F216-6FE8-B676-1F03A4E89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570093"/>
            <a:ext cx="283464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ingapore Country Profile - National Geographic Kids">
            <a:extLst>
              <a:ext uri="{FF2B5EF4-FFF2-40B4-BE49-F238E27FC236}">
                <a16:creationId xmlns:a16="http://schemas.microsoft.com/office/drawing/2014/main" id="{D9EF95AE-D02A-1985-E113-A99A255A24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0058" y="4570093"/>
            <a:ext cx="283464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slo travel - Lonely Planet | Norway ...">
            <a:extLst>
              <a:ext uri="{FF2B5EF4-FFF2-40B4-BE49-F238E27FC236}">
                <a16:creationId xmlns:a16="http://schemas.microsoft.com/office/drawing/2014/main" id="{87910D1F-B7C5-DA5B-0812-83DBABA81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816" y="4570092"/>
            <a:ext cx="2834640" cy="188975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ondon - Wikipedia">
            <a:extLst>
              <a:ext uri="{FF2B5EF4-FFF2-40B4-BE49-F238E27FC236}">
                <a16:creationId xmlns:a16="http://schemas.microsoft.com/office/drawing/2014/main" id="{CC563747-5AE2-4690-9DC6-D557319EB8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1574" y="4570092"/>
            <a:ext cx="2834640" cy="1876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188C44-E6B4-F4C9-C3E5-A4C5A4D58C05}"/>
              </a:ext>
            </a:extLst>
          </p:cNvPr>
          <p:cNvSpPr/>
          <p:nvPr/>
        </p:nvSpPr>
        <p:spPr>
          <a:xfrm>
            <a:off x="3048000" y="3600450"/>
            <a:ext cx="3048000" cy="300355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60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fade">
                                      <p:cBhvr>
                                        <p:cTn id="27" dur="500"/>
                                        <p:tgtEl>
                                          <p:spTgt spid="51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5128"/>
                                        </p:tgtEl>
                                        <p:attrNameLst>
                                          <p:attrName>style.visibility</p:attrName>
                                        </p:attrNameLst>
                                      </p:cBhvr>
                                      <p:to>
                                        <p:strVal val="visible"/>
                                      </p:to>
                                    </p:set>
                                    <p:animEffect transition="in" filter="fade">
                                      <p:cBhvr>
                                        <p:cTn id="33" dur="500"/>
                                        <p:tgtEl>
                                          <p:spTgt spid="512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AD13-0A39-0904-ACCD-0509EFC4F08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21D28B-DB0B-2C4A-399D-F04A73C648E8}"/>
              </a:ext>
            </a:extLst>
          </p:cNvPr>
          <p:cNvSpPr>
            <a:spLocks noGrp="1"/>
          </p:cNvSpPr>
          <p:nvPr>
            <p:ph idx="1"/>
          </p:nvPr>
        </p:nvSpPr>
        <p:spPr>
          <a:xfrm>
            <a:off x="114300" y="968453"/>
            <a:ext cx="11963400" cy="2224909"/>
          </a:xfrm>
        </p:spPr>
        <p:txBody>
          <a:bodyPr/>
          <a:lstStyle/>
          <a:p>
            <a:pPr marL="0" indent="0" algn="ctr">
              <a:lnSpc>
                <a:spcPct val="125000"/>
              </a:lnSpc>
              <a:buNone/>
            </a:pPr>
            <a:r>
              <a:rPr lang="en-US" sz="4400" b="1" dirty="0">
                <a:solidFill>
                  <a:srgbClr val="002060"/>
                </a:solidFill>
                <a:latin typeface="Arial" panose="020B0604020202020204" pitchFamily="34" charset="0"/>
                <a:cs typeface="Arial" panose="020B0604020202020204" pitchFamily="34" charset="0"/>
              </a:rPr>
              <a:t>Which </a:t>
            </a:r>
            <a:r>
              <a:rPr lang="en-US" sz="4400" b="1" u="sng" dirty="0">
                <a:solidFill>
                  <a:srgbClr val="C00000"/>
                </a:solidFill>
                <a:latin typeface="Arial" panose="020B0604020202020204" pitchFamily="34" charset="0"/>
                <a:cs typeface="Arial" panose="020B0604020202020204" pitchFamily="34" charset="0"/>
              </a:rPr>
              <a:t>Science Fiction</a:t>
            </a:r>
            <a:r>
              <a:rPr lang="en-US" sz="4400" b="1" dirty="0">
                <a:solidFill>
                  <a:srgbClr val="002060"/>
                </a:solidFill>
                <a:latin typeface="Arial" panose="020B0604020202020204" pitchFamily="34" charset="0"/>
                <a:cs typeface="Arial" panose="020B0604020202020204" pitchFamily="34" charset="0"/>
              </a:rPr>
              <a:t> idea is actually becoming reality? Thanks to AI in Transportation </a:t>
            </a:r>
            <a:endParaRPr lang="en-US" sz="32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4D666B4B-1F92-340F-10BD-105FBC06D160}"/>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Trivia: Question 3</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ext 6">
            <a:extLst>
              <a:ext uri="{FF2B5EF4-FFF2-40B4-BE49-F238E27FC236}">
                <a16:creationId xmlns:a16="http://schemas.microsoft.com/office/drawing/2014/main" id="{97336E7D-8E3F-A3DE-606B-10E756709724}"/>
              </a:ext>
            </a:extLst>
          </p:cNvPr>
          <p:cNvSpPr/>
          <p:nvPr/>
        </p:nvSpPr>
        <p:spPr>
          <a:xfrm>
            <a:off x="1684914" y="3933582"/>
            <a:ext cx="4155816" cy="2308860"/>
          </a:xfrm>
          <a:prstGeom prst="rect">
            <a:avLst/>
          </a:prstGeom>
          <a:noFill/>
          <a:ln w="76200">
            <a:solidFill>
              <a:srgbClr val="00B050"/>
            </a:solidFill>
          </a:ln>
        </p:spPr>
        <p:txBody>
          <a:bodyPr wrap="square" lIns="91440" tIns="0" rIns="91440" bIns="0" rtlCol="0" anchor="ctr" anchorCtr="0"/>
          <a:lstStyle/>
          <a:p>
            <a:pPr algn="ctr"/>
            <a:r>
              <a:rPr lang="en-US" sz="5400" b="1" spc="-19" dirty="0">
                <a:solidFill>
                  <a:srgbClr val="00B050"/>
                </a:solidFill>
                <a:latin typeface="Arial" panose="020B0604020202020204" pitchFamily="34" charset="0"/>
                <a:ea typeface="Inter" pitchFamily="34" charset="-122"/>
                <a:cs typeface="Arial" panose="020B0604020202020204" pitchFamily="34" charset="0"/>
              </a:rPr>
              <a:t>Self-Driving Cars</a:t>
            </a:r>
          </a:p>
        </p:txBody>
      </p:sp>
      <p:pic>
        <p:nvPicPr>
          <p:cNvPr id="6146" name="Picture 2" descr="Self-Driving Car Service - Ride-Hailing ...">
            <a:extLst>
              <a:ext uri="{FF2B5EF4-FFF2-40B4-BE49-F238E27FC236}">
                <a16:creationId xmlns:a16="http://schemas.microsoft.com/office/drawing/2014/main" id="{C25B642C-7B75-BDCC-2482-1E9153F2F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455" y="3664639"/>
            <a:ext cx="3651886" cy="2846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iley Face Isolated On A White Background Stock Photo ...">
            <a:extLst>
              <a:ext uri="{FF2B5EF4-FFF2-40B4-BE49-F238E27FC236}">
                <a16:creationId xmlns:a16="http://schemas.microsoft.com/office/drawing/2014/main" id="{27BDC6DB-A547-6CDB-410D-3E2D64133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192" y="2624377"/>
            <a:ext cx="977166" cy="93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8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4538-A0FC-798B-F352-7D509B427910}"/>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0B691829-3A21-D1A5-CCD5-5929D5B2A511}"/>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Other Civil Engineering Domains …</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a:extLst>
              <a:ext uri="{FF2B5EF4-FFF2-40B4-BE49-F238E27FC236}">
                <a16:creationId xmlns:a16="http://schemas.microsoft.com/office/drawing/2014/main" id="{9C3D6E49-9889-F03C-960B-6A09A2446694}"/>
              </a:ext>
            </a:extLst>
          </p:cNvPr>
          <p:cNvPicPr>
            <a:picLocks noChangeAspect="1"/>
          </p:cNvPicPr>
          <p:nvPr/>
        </p:nvPicPr>
        <p:blipFill>
          <a:blip r:embed="rId3"/>
          <a:stretch>
            <a:fillRect/>
          </a:stretch>
        </p:blipFill>
        <p:spPr>
          <a:xfrm>
            <a:off x="152042" y="851696"/>
            <a:ext cx="9418320" cy="1905191"/>
          </a:xfrm>
          <a:prstGeom prst="rect">
            <a:avLst/>
          </a:prstGeom>
        </p:spPr>
      </p:pic>
      <p:pic>
        <p:nvPicPr>
          <p:cNvPr id="5" name="Picture 4">
            <a:extLst>
              <a:ext uri="{FF2B5EF4-FFF2-40B4-BE49-F238E27FC236}">
                <a16:creationId xmlns:a16="http://schemas.microsoft.com/office/drawing/2014/main" id="{C986AD37-F829-377C-FBCC-23E41A9C79DE}"/>
              </a:ext>
            </a:extLst>
          </p:cNvPr>
          <p:cNvPicPr>
            <a:picLocks noChangeAspect="1"/>
          </p:cNvPicPr>
          <p:nvPr/>
        </p:nvPicPr>
        <p:blipFill>
          <a:blip r:embed="rId4"/>
          <a:stretch>
            <a:fillRect/>
          </a:stretch>
        </p:blipFill>
        <p:spPr>
          <a:xfrm>
            <a:off x="2762250" y="2951552"/>
            <a:ext cx="9418320" cy="2096272"/>
          </a:xfrm>
          <a:prstGeom prst="rect">
            <a:avLst/>
          </a:prstGeom>
        </p:spPr>
      </p:pic>
      <p:pic>
        <p:nvPicPr>
          <p:cNvPr id="10" name="Picture 9">
            <a:extLst>
              <a:ext uri="{FF2B5EF4-FFF2-40B4-BE49-F238E27FC236}">
                <a16:creationId xmlns:a16="http://schemas.microsoft.com/office/drawing/2014/main" id="{EFE192FD-FAC0-DEA8-B20E-C367A6050377}"/>
              </a:ext>
            </a:extLst>
          </p:cNvPr>
          <p:cNvPicPr>
            <a:picLocks noChangeAspect="1"/>
          </p:cNvPicPr>
          <p:nvPr/>
        </p:nvPicPr>
        <p:blipFill>
          <a:blip r:embed="rId5"/>
          <a:stretch>
            <a:fillRect/>
          </a:stretch>
        </p:blipFill>
        <p:spPr>
          <a:xfrm>
            <a:off x="362774" y="5178627"/>
            <a:ext cx="9418320" cy="1648700"/>
          </a:xfrm>
          <a:prstGeom prst="rect">
            <a:avLst/>
          </a:prstGeom>
        </p:spPr>
      </p:pic>
      <p:pic>
        <p:nvPicPr>
          <p:cNvPr id="4098" name="Picture 2" descr="Heavy rains bring deadly flash flood ...">
            <a:extLst>
              <a:ext uri="{FF2B5EF4-FFF2-40B4-BE49-F238E27FC236}">
                <a16:creationId xmlns:a16="http://schemas.microsoft.com/office/drawing/2014/main" id="{06720D2D-5DA8-5798-89B9-B0A595F49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0362" y="1169750"/>
            <a:ext cx="2468880" cy="15871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ffic Management ...">
            <a:extLst>
              <a:ext uri="{FF2B5EF4-FFF2-40B4-BE49-F238E27FC236}">
                <a16:creationId xmlns:a16="http://schemas.microsoft.com/office/drawing/2014/main" id="{4C4FC0F2-298C-08F4-869B-88D784013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042" y="3253290"/>
            <a:ext cx="2522578" cy="14289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rtificial Intelligence (AI) | nasscom ...">
            <a:extLst>
              <a:ext uri="{FF2B5EF4-FFF2-40B4-BE49-F238E27FC236}">
                <a16:creationId xmlns:a16="http://schemas.microsoft.com/office/drawing/2014/main" id="{AA2B3F4B-7A4D-2084-9895-06589F15AD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14" r="21408"/>
          <a:stretch/>
        </p:blipFill>
        <p:spPr bwMode="auto">
          <a:xfrm>
            <a:off x="9998987" y="5110665"/>
            <a:ext cx="161163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22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0AB41-FBA8-89D4-3966-AA53112ADE2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3D25C6-5F90-5EB4-E8E6-934F484E1522}"/>
              </a:ext>
            </a:extLst>
          </p:cNvPr>
          <p:cNvSpPr>
            <a:spLocks noGrp="1"/>
          </p:cNvSpPr>
          <p:nvPr>
            <p:ph idx="1"/>
          </p:nvPr>
        </p:nvSpPr>
        <p:spPr/>
        <p:txBody>
          <a:bodyPr/>
          <a:lstStyle/>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The Many Faces of AI</a:t>
            </a:r>
          </a:p>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What Does AI Mean to Us?</a:t>
            </a:r>
          </a:p>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AI in Our Daily Life</a:t>
            </a:r>
          </a:p>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AI in Civil Engineering</a:t>
            </a:r>
          </a:p>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AI in Pavement Engineering</a:t>
            </a:r>
          </a:p>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Case Study from Virginia DOT</a:t>
            </a:r>
          </a:p>
          <a:p>
            <a:pPr marL="457200" indent="-457200">
              <a:spcAft>
                <a:spcPts val="600"/>
              </a:spcAft>
            </a:pPr>
            <a:r>
              <a:rPr lang="en-US" sz="4000" b="1" dirty="0">
                <a:solidFill>
                  <a:srgbClr val="002060"/>
                </a:solidFill>
                <a:latin typeface="Arial" panose="020B0604020202020204" pitchFamily="34" charset="0"/>
                <a:cs typeface="Arial" panose="020B0604020202020204" pitchFamily="34" charset="0"/>
              </a:rPr>
              <a:t>Revolution or Risk?</a:t>
            </a:r>
          </a:p>
          <a:p>
            <a:pPr marL="457200" indent="-457200">
              <a:spcAft>
                <a:spcPts val="1800"/>
              </a:spcAft>
            </a:pPr>
            <a:endParaRPr lang="en-US" sz="2400" dirty="0">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defRPr/>
            </a:pPr>
            <a:endParaRPr lang="en-US" sz="2400" b="1" dirty="0">
              <a:latin typeface="Arial" panose="020B0604020202020204" pitchFamily="34" charset="0"/>
              <a:cs typeface="Arial" panose="020B0604020202020204" pitchFamily="34" charset="0"/>
            </a:endParaRPr>
          </a:p>
          <a:p>
            <a:pPr marL="457200" lvl="1" indent="0">
              <a:lnSpc>
                <a:spcPct val="120000"/>
              </a:lnSpc>
              <a:buNone/>
              <a:defRPr/>
            </a:pPr>
            <a:endParaRPr lang="en-US" sz="2400" b="1" dirty="0">
              <a:latin typeface="Arial" panose="020B0604020202020204" pitchFamily="34" charset="0"/>
              <a:cs typeface="Arial" panose="020B0604020202020204" pitchFamily="34" charset="0"/>
            </a:endParaRPr>
          </a:p>
          <a:p>
            <a:pPr marL="400050" lvl="1" indent="0">
              <a:buNone/>
            </a:pPr>
            <a:endParaRPr lang="en-US" sz="2800" b="0" dirty="0">
              <a:solidFill>
                <a:schemeClr val="accent1"/>
              </a:solidFill>
            </a:endParaRPr>
          </a:p>
          <a:p>
            <a:endParaRPr lang="en-US" sz="3200" dirty="0"/>
          </a:p>
        </p:txBody>
      </p:sp>
      <p:sp>
        <p:nvSpPr>
          <p:cNvPr id="6" name="Rectangle 2">
            <a:extLst>
              <a:ext uri="{FF2B5EF4-FFF2-40B4-BE49-F238E27FC236}">
                <a16:creationId xmlns:a16="http://schemas.microsoft.com/office/drawing/2014/main" id="{9537AD98-9F14-D24A-7A42-5F8F22188F45}"/>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Outline</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4769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8CB54-AA7F-7065-5916-ED417E72645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37DD9C-8503-86E1-88DC-C51E846F0622}"/>
              </a:ext>
            </a:extLst>
          </p:cNvPr>
          <p:cNvSpPr>
            <a:spLocks noGrp="1"/>
          </p:cNvSpPr>
          <p:nvPr>
            <p:ph idx="1"/>
          </p:nvPr>
        </p:nvSpPr>
        <p:spPr>
          <a:xfrm>
            <a:off x="4023469" y="985554"/>
            <a:ext cx="7984671" cy="5505450"/>
          </a:xfrm>
        </p:spPr>
        <p:txBody>
          <a:bodyPr/>
          <a:lstStyle/>
          <a:p>
            <a:pPr marL="457200" indent="-457200">
              <a:buFont typeface="Arial" panose="020B0604020202020204" pitchFamily="34" charset="0"/>
              <a:buChar char="•"/>
            </a:pPr>
            <a:r>
              <a:rPr lang="en-US" sz="2800" b="1" dirty="0">
                <a:solidFill>
                  <a:srgbClr val="002060"/>
                </a:solidFill>
                <a:latin typeface="Arial" panose="020B0604020202020204" pitchFamily="34" charset="0"/>
                <a:cs typeface="Arial" panose="020B0604020202020204" pitchFamily="34" charset="0"/>
              </a:rPr>
              <a:t>Pavement Performance Prediction</a:t>
            </a:r>
          </a:p>
          <a:p>
            <a:pPr lvl="1">
              <a:lnSpc>
                <a:spcPct val="120000"/>
              </a:lnSpc>
              <a:spcAft>
                <a:spcPts val="1200"/>
              </a:spcAft>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 Machine learning models to forecast rutting, cracking, IRI, and overall performance.</a:t>
            </a:r>
          </a:p>
          <a:p>
            <a:pPr lvl="1">
              <a:lnSpc>
                <a:spcPct val="120000"/>
              </a:lnSpc>
              <a:spcAft>
                <a:spcPts val="1200"/>
              </a:spcAft>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 Long-term performance models using traffic, climate, and material behavior data. </a:t>
            </a:r>
          </a:p>
          <a:p>
            <a:pPr marL="457200" indent="-457200">
              <a:buFont typeface="Arial" panose="020B0604020202020204" pitchFamily="34" charset="0"/>
              <a:buChar char="•"/>
            </a:pPr>
            <a:r>
              <a:rPr lang="en-US" sz="2800" b="1" dirty="0">
                <a:solidFill>
                  <a:srgbClr val="002060"/>
                </a:solidFill>
                <a:latin typeface="Arial" panose="020B0604020202020204" pitchFamily="34" charset="0"/>
                <a:cs typeface="Arial" panose="020B0604020202020204" pitchFamily="34" charset="0"/>
              </a:rPr>
              <a:t>Distress Detection and Optimization</a:t>
            </a:r>
          </a:p>
          <a:p>
            <a:pPr lvl="1">
              <a:lnSpc>
                <a:spcPct val="120000"/>
              </a:lnSpc>
              <a:spcAft>
                <a:spcPts val="1200"/>
              </a:spcAft>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 Computer vision systems to automatically detect and classify surface distresses (Cracks, potholes, raveling).</a:t>
            </a:r>
          </a:p>
          <a:p>
            <a:pPr lvl="1">
              <a:lnSpc>
                <a:spcPct val="120000"/>
              </a:lnSpc>
              <a:spcAft>
                <a:spcPts val="1200"/>
              </a:spcAft>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 Drone- or vehicle-mounted image / video analysis with real-time diagnostics. </a:t>
            </a:r>
          </a:p>
          <a:p>
            <a:pPr marL="457200" indent="-457200">
              <a:buFont typeface="Arial" panose="020B0604020202020204" pitchFamily="34" charset="0"/>
              <a:buChar char="•"/>
            </a:pPr>
            <a:r>
              <a:rPr lang="en-US" sz="3200" b="1" dirty="0">
                <a:solidFill>
                  <a:srgbClr val="C00000"/>
                </a:solidFill>
                <a:latin typeface="Arial" panose="020B0604020202020204" pitchFamily="34" charset="0"/>
                <a:cs typeface="Arial" panose="020B0604020202020204" pitchFamily="34" charset="0"/>
              </a:rPr>
              <a:t>Material Design and Optimization</a:t>
            </a:r>
          </a:p>
        </p:txBody>
      </p:sp>
      <p:sp>
        <p:nvSpPr>
          <p:cNvPr id="6" name="Rectangle 2">
            <a:extLst>
              <a:ext uri="{FF2B5EF4-FFF2-40B4-BE49-F238E27FC236}">
                <a16:creationId xmlns:a16="http://schemas.microsoft.com/office/drawing/2014/main" id="{BD3D27C0-3C27-FB5F-4CF2-DF1F4F0361DA}"/>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Pavement Engineering …</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2" descr="https://cdn.gamma.app/1kfkvqjl7h4nj57/generated-images/fnJsUWPDVH25OUW6pN7am.jpg">
            <a:extLst>
              <a:ext uri="{FF2B5EF4-FFF2-40B4-BE49-F238E27FC236}">
                <a16:creationId xmlns:a16="http://schemas.microsoft.com/office/drawing/2014/main" id="{CC1B22DB-DEAC-A0B3-BBE3-17D9A8CC3A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93"/>
          <a:stretch/>
        </p:blipFill>
        <p:spPr bwMode="auto">
          <a:xfrm>
            <a:off x="183860" y="835127"/>
            <a:ext cx="3695121" cy="5806305"/>
          </a:xfrm>
          <a:prstGeom prst="rect">
            <a:avLst/>
          </a:prstGeom>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3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ABDD2-CA84-8A49-5678-98F578B5569B}"/>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0B0E1972-E1C6-283E-F17D-78DA65150133}"/>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Trivia: Question 4 – Guess the Distress</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7170" name="Picture 2" descr="Crocodile cracking - Wikipedia">
            <a:extLst>
              <a:ext uri="{FF2B5EF4-FFF2-40B4-BE49-F238E27FC236}">
                <a16:creationId xmlns:a16="http://schemas.microsoft.com/office/drawing/2014/main" id="{B4E795E9-F881-4EB1-0FE8-E99C8E8C9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39" y="1178243"/>
            <a:ext cx="2743200" cy="366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Longitudinal Cracking – Pavement ...">
            <a:extLst>
              <a:ext uri="{FF2B5EF4-FFF2-40B4-BE49-F238E27FC236}">
                <a16:creationId xmlns:a16="http://schemas.microsoft.com/office/drawing/2014/main" id="{37502673-068A-89CA-D614-01DAACBC1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1" y="1178243"/>
            <a:ext cx="2743200" cy="366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6" name="Picture 8" descr="Transverse Cracking – Pavement Interactive">
            <a:extLst>
              <a:ext uri="{FF2B5EF4-FFF2-40B4-BE49-F238E27FC236}">
                <a16:creationId xmlns:a16="http://schemas.microsoft.com/office/drawing/2014/main" id="{DE0BC2AB-0F06-B9DE-9B38-991A9E59B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3461" y="1178243"/>
            <a:ext cx="2743200" cy="366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8" name="Picture 10" descr="Rut (roads) - Wikipedia">
            <a:extLst>
              <a:ext uri="{FF2B5EF4-FFF2-40B4-BE49-F238E27FC236}">
                <a16:creationId xmlns:a16="http://schemas.microsoft.com/office/drawing/2014/main" id="{675DBA0C-570E-825A-ED59-223B15AB9C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40" y="1178243"/>
            <a:ext cx="2743200" cy="366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6">
            <a:extLst>
              <a:ext uri="{FF2B5EF4-FFF2-40B4-BE49-F238E27FC236}">
                <a16:creationId xmlns:a16="http://schemas.microsoft.com/office/drawing/2014/main" id="{B0A17939-80A1-F1F4-9C5A-6DB23A401E7D}"/>
              </a:ext>
            </a:extLst>
          </p:cNvPr>
          <p:cNvSpPr/>
          <p:nvPr/>
        </p:nvSpPr>
        <p:spPr>
          <a:xfrm>
            <a:off x="115339" y="5223772"/>
            <a:ext cx="2834640" cy="971288"/>
          </a:xfrm>
          <a:prstGeom prst="rect">
            <a:avLst/>
          </a:prstGeom>
          <a:noFill/>
          <a:ln w="63500">
            <a:solidFill>
              <a:srgbClr val="00B05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Alligator Cracking (Fatigue Cracking)</a:t>
            </a:r>
          </a:p>
        </p:txBody>
      </p:sp>
      <p:sp>
        <p:nvSpPr>
          <p:cNvPr id="7" name="Text 6">
            <a:extLst>
              <a:ext uri="{FF2B5EF4-FFF2-40B4-BE49-F238E27FC236}">
                <a16:creationId xmlns:a16="http://schemas.microsoft.com/office/drawing/2014/main" id="{A18192BD-94C9-1C2A-DB62-DE421837B3FB}"/>
              </a:ext>
            </a:extLst>
          </p:cNvPr>
          <p:cNvSpPr/>
          <p:nvPr/>
        </p:nvSpPr>
        <p:spPr>
          <a:xfrm>
            <a:off x="3205161" y="5223772"/>
            <a:ext cx="2834640" cy="971288"/>
          </a:xfrm>
          <a:prstGeom prst="rect">
            <a:avLst/>
          </a:prstGeom>
          <a:noFill/>
          <a:ln w="63500">
            <a:solidFill>
              <a:srgbClr val="00B05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Longitudinal Cracking</a:t>
            </a:r>
          </a:p>
        </p:txBody>
      </p:sp>
      <p:sp>
        <p:nvSpPr>
          <p:cNvPr id="9" name="Text 6">
            <a:extLst>
              <a:ext uri="{FF2B5EF4-FFF2-40B4-BE49-F238E27FC236}">
                <a16:creationId xmlns:a16="http://schemas.microsoft.com/office/drawing/2014/main" id="{CAB7EA21-7529-2551-6914-8AF9EDB540F3}"/>
              </a:ext>
            </a:extLst>
          </p:cNvPr>
          <p:cNvSpPr/>
          <p:nvPr/>
        </p:nvSpPr>
        <p:spPr>
          <a:xfrm>
            <a:off x="6197919" y="5223772"/>
            <a:ext cx="2834640" cy="971288"/>
          </a:xfrm>
          <a:prstGeom prst="rect">
            <a:avLst/>
          </a:prstGeom>
          <a:noFill/>
          <a:ln w="63500">
            <a:solidFill>
              <a:srgbClr val="00B05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Rutting</a:t>
            </a:r>
          </a:p>
        </p:txBody>
      </p:sp>
      <p:sp>
        <p:nvSpPr>
          <p:cNvPr id="10" name="Text 6">
            <a:extLst>
              <a:ext uri="{FF2B5EF4-FFF2-40B4-BE49-F238E27FC236}">
                <a16:creationId xmlns:a16="http://schemas.microsoft.com/office/drawing/2014/main" id="{03DB0A4B-CC1A-07DA-B3D5-D890299943E3}"/>
              </a:ext>
            </a:extLst>
          </p:cNvPr>
          <p:cNvSpPr/>
          <p:nvPr/>
        </p:nvSpPr>
        <p:spPr>
          <a:xfrm>
            <a:off x="9287741" y="5223772"/>
            <a:ext cx="2834640" cy="971288"/>
          </a:xfrm>
          <a:prstGeom prst="rect">
            <a:avLst/>
          </a:prstGeom>
          <a:noFill/>
          <a:ln w="63500">
            <a:solidFill>
              <a:srgbClr val="00B050"/>
            </a:solidFill>
          </a:ln>
        </p:spPr>
        <p:txBody>
          <a:bodyPr wrap="square" lIns="91440" tIns="0" rIns="91440" bIns="0" rtlCol="0" anchor="ctr" anchorCtr="0"/>
          <a:lstStyle/>
          <a:p>
            <a:pPr algn="ctr"/>
            <a:r>
              <a:rPr lang="en-US" sz="2200" b="1" spc="-19" dirty="0">
                <a:solidFill>
                  <a:srgbClr val="272525"/>
                </a:solidFill>
                <a:latin typeface="Arial" panose="020B0604020202020204" pitchFamily="34" charset="0"/>
                <a:ea typeface="Inter" pitchFamily="34" charset="-122"/>
                <a:cs typeface="Arial" panose="020B0604020202020204" pitchFamily="34" charset="0"/>
              </a:rPr>
              <a:t>Thermal Transverse Cracking </a:t>
            </a:r>
          </a:p>
        </p:txBody>
      </p:sp>
    </p:spTree>
    <p:extLst>
      <p:ext uri="{BB962C8B-B14F-4D97-AF65-F5344CB8AC3E}">
        <p14:creationId xmlns:p14="http://schemas.microsoft.com/office/powerpoint/2010/main" val="9660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animEffect transition="in" filter="fade">
                                      <p:cBhvr>
                                        <p:cTn id="27" dur="500"/>
                                        <p:tgtEl>
                                          <p:spTgt spid="71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6"/>
                                        </p:tgtEl>
                                        <p:attrNameLst>
                                          <p:attrName>style.visibility</p:attrName>
                                        </p:attrNameLst>
                                      </p:cBhvr>
                                      <p:to>
                                        <p:strVal val="visible"/>
                                      </p:to>
                                    </p:set>
                                    <p:animEffect transition="in" filter="fade">
                                      <p:cBhvr>
                                        <p:cTn id="37" dur="500"/>
                                        <p:tgtEl>
                                          <p:spTgt spid="71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B43F4-B042-B44D-606E-621A98D1C302}"/>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46023614-535B-84F4-46F3-1F764CB7A946}"/>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 AI in Pavement Engineering</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 name="Image 0" descr="preencoded.png">
            <a:extLst>
              <a:ext uri="{FF2B5EF4-FFF2-40B4-BE49-F238E27FC236}">
                <a16:creationId xmlns:a16="http://schemas.microsoft.com/office/drawing/2014/main" id="{1B311EE2-ADD0-AE82-E78E-689D1FD4B32B}"/>
              </a:ext>
            </a:extLst>
          </p:cNvPr>
          <p:cNvPicPr>
            <a:picLocks noChangeAspect="1"/>
          </p:cNvPicPr>
          <p:nvPr/>
        </p:nvPicPr>
        <p:blipFill rotWithShape="1">
          <a:blip r:embed="rId2"/>
          <a:srcRect l="976" t="1390" b="1482"/>
          <a:stretch/>
        </p:blipFill>
        <p:spPr>
          <a:xfrm>
            <a:off x="8223211" y="976768"/>
            <a:ext cx="3726987" cy="5623560"/>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38310278-FEF8-25ED-A8E9-3504AC1BCAF0}"/>
              </a:ext>
            </a:extLst>
          </p:cNvPr>
          <p:cNvGrpSpPr/>
          <p:nvPr/>
        </p:nvGrpSpPr>
        <p:grpSpPr>
          <a:xfrm>
            <a:off x="219750" y="976768"/>
            <a:ext cx="3657600" cy="2727386"/>
            <a:chOff x="291805" y="1366463"/>
            <a:chExt cx="2208758" cy="1167390"/>
          </a:xfrm>
          <a:solidFill>
            <a:schemeClr val="accent1">
              <a:lumMod val="20000"/>
              <a:lumOff val="80000"/>
            </a:schemeClr>
          </a:solidFill>
        </p:grpSpPr>
        <p:sp>
          <p:nvSpPr>
            <p:cNvPr id="12" name="Shape 8">
              <a:extLst>
                <a:ext uri="{FF2B5EF4-FFF2-40B4-BE49-F238E27FC236}">
                  <a16:creationId xmlns:a16="http://schemas.microsoft.com/office/drawing/2014/main" id="{B56C0567-36E5-247B-63A0-86F464438707}"/>
                </a:ext>
              </a:extLst>
            </p:cNvPr>
            <p:cNvSpPr/>
            <p:nvPr/>
          </p:nvSpPr>
          <p:spPr>
            <a:xfrm>
              <a:off x="291805" y="1366463"/>
              <a:ext cx="2208758" cy="1167390"/>
            </a:xfrm>
            <a:prstGeom prst="roundRect">
              <a:avLst>
                <a:gd name="adj" fmla="val 5347"/>
              </a:avLst>
            </a:prstGeom>
            <a:grpFill/>
            <a:ln w="7620">
              <a:solidFill>
                <a:srgbClr val="C0C1D7"/>
              </a:solidFill>
              <a:prstDash val="solid"/>
            </a:ln>
          </p:spPr>
          <p:txBody>
            <a:bodyPr/>
            <a:lstStyle/>
            <a:p>
              <a:pPr algn="ctr"/>
              <a:endParaRPr lang="en-US" sz="2400">
                <a:latin typeface="Arial" panose="020B0604020202020204" pitchFamily="34" charset="0"/>
                <a:cs typeface="Arial" panose="020B0604020202020204" pitchFamily="34" charset="0"/>
              </a:endParaRPr>
            </a:p>
          </p:txBody>
        </p:sp>
        <p:sp>
          <p:nvSpPr>
            <p:cNvPr id="13" name="Text 2">
              <a:extLst>
                <a:ext uri="{FF2B5EF4-FFF2-40B4-BE49-F238E27FC236}">
                  <a16:creationId xmlns:a16="http://schemas.microsoft.com/office/drawing/2014/main" id="{14A0C57C-3A94-2BCB-4113-C1DC6BBD59D7}"/>
                </a:ext>
              </a:extLst>
            </p:cNvPr>
            <p:cNvSpPr/>
            <p:nvPr/>
          </p:nvSpPr>
          <p:spPr>
            <a:xfrm>
              <a:off x="318261" y="1395204"/>
              <a:ext cx="2050038" cy="224492"/>
            </a:xfrm>
            <a:prstGeom prst="rect">
              <a:avLst/>
            </a:prstGeom>
            <a:grpFill/>
            <a:ln/>
          </p:spPr>
          <p:txBody>
            <a:bodyPr wrap="square" lIns="0" tIns="0" rIns="0" bIns="0" rtlCol="0" anchor="t"/>
            <a:lstStyle/>
            <a:p>
              <a:pPr algn="ctr">
                <a:buSzPct val="100000"/>
              </a:pPr>
              <a:r>
                <a:rPr lang="en-US" sz="2400" b="1" kern="0" spc="-21" dirty="0">
                  <a:solidFill>
                    <a:srgbClr val="272525"/>
                  </a:solidFill>
                  <a:latin typeface="Arial" panose="020B0604020202020204" pitchFamily="34" charset="0"/>
                  <a:ea typeface="Inter" pitchFamily="34" charset="-122"/>
                  <a:cs typeface="Arial" panose="020B0604020202020204" pitchFamily="34" charset="0"/>
                </a:rPr>
                <a:t>Pavement Management Systems (PMS)</a:t>
              </a:r>
            </a:p>
          </p:txBody>
        </p:sp>
        <p:sp>
          <p:nvSpPr>
            <p:cNvPr id="14" name="Text 2">
              <a:extLst>
                <a:ext uri="{FF2B5EF4-FFF2-40B4-BE49-F238E27FC236}">
                  <a16:creationId xmlns:a16="http://schemas.microsoft.com/office/drawing/2014/main" id="{2F75804E-9D72-9F49-7038-9C490DFD9E8D}"/>
                </a:ext>
              </a:extLst>
            </p:cNvPr>
            <p:cNvSpPr/>
            <p:nvPr/>
          </p:nvSpPr>
          <p:spPr>
            <a:xfrm>
              <a:off x="333393" y="1774453"/>
              <a:ext cx="2125582" cy="685599"/>
            </a:xfrm>
            <a:prstGeom prst="rect">
              <a:avLst/>
            </a:prstGeom>
            <a:grpFill/>
            <a:ln/>
          </p:spPr>
          <p:txBody>
            <a:bodyPr wrap="square" lIns="0" tIns="0" rIns="0" bIns="0" rtlCol="0" anchor="t"/>
            <a:lstStyle/>
            <a:p>
              <a:pPr algn="ctr">
                <a:buSzPct val="100000"/>
              </a:pPr>
              <a:r>
                <a:rPr lang="en-US" sz="2200" kern="0" spc="-21" dirty="0">
                  <a:solidFill>
                    <a:srgbClr val="272525"/>
                  </a:solidFill>
                  <a:latin typeface="Arial" panose="020B0604020202020204" pitchFamily="34" charset="0"/>
                  <a:ea typeface="Inter" pitchFamily="34" charset="-122"/>
                  <a:cs typeface="Arial" panose="020B0604020202020204" pitchFamily="34" charset="0"/>
                </a:rPr>
                <a:t>Ai-driven decision support tools to prioritize rehabilitation strategies &amp; maintenance scheduling; optimize LCCA.</a:t>
              </a:r>
              <a:endParaRPr lang="en-US" sz="22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40151719-8FB4-6954-DDE8-C949130AB924}"/>
              </a:ext>
            </a:extLst>
          </p:cNvPr>
          <p:cNvGrpSpPr/>
          <p:nvPr/>
        </p:nvGrpSpPr>
        <p:grpSpPr>
          <a:xfrm>
            <a:off x="4232944" y="987878"/>
            <a:ext cx="3657600" cy="2727385"/>
            <a:chOff x="3014720" y="1364590"/>
            <a:chExt cx="2208758" cy="1167391"/>
          </a:xfrm>
          <a:solidFill>
            <a:schemeClr val="accent1">
              <a:lumMod val="40000"/>
              <a:lumOff val="60000"/>
            </a:schemeClr>
          </a:solidFill>
        </p:grpSpPr>
        <p:sp>
          <p:nvSpPr>
            <p:cNvPr id="16" name="Shape 8">
              <a:extLst>
                <a:ext uri="{FF2B5EF4-FFF2-40B4-BE49-F238E27FC236}">
                  <a16:creationId xmlns:a16="http://schemas.microsoft.com/office/drawing/2014/main" id="{200A723E-4D7D-C36F-04C3-F3EAB137B772}"/>
                </a:ext>
              </a:extLst>
            </p:cNvPr>
            <p:cNvSpPr/>
            <p:nvPr/>
          </p:nvSpPr>
          <p:spPr>
            <a:xfrm>
              <a:off x="3014720" y="1364590"/>
              <a:ext cx="2208758" cy="1167391"/>
            </a:xfrm>
            <a:prstGeom prst="roundRect">
              <a:avLst>
                <a:gd name="adj" fmla="val 5347"/>
              </a:avLst>
            </a:prstGeom>
            <a:grpFill/>
            <a:ln w="7620">
              <a:solidFill>
                <a:srgbClr val="C0C1D7"/>
              </a:solidFill>
              <a:prstDash val="solid"/>
            </a:ln>
          </p:spPr>
          <p:txBody>
            <a:bodyPr/>
            <a:lstStyle/>
            <a:p>
              <a:pPr algn="ctr"/>
              <a:endParaRPr lang="en-US" sz="2400">
                <a:latin typeface="Arial" panose="020B0604020202020204" pitchFamily="34" charset="0"/>
                <a:cs typeface="Arial" panose="020B0604020202020204" pitchFamily="34" charset="0"/>
              </a:endParaRPr>
            </a:p>
          </p:txBody>
        </p:sp>
        <p:sp>
          <p:nvSpPr>
            <p:cNvPr id="17" name="Text 3">
              <a:extLst>
                <a:ext uri="{FF2B5EF4-FFF2-40B4-BE49-F238E27FC236}">
                  <a16:creationId xmlns:a16="http://schemas.microsoft.com/office/drawing/2014/main" id="{FC0B062F-D7F7-4266-DBD7-EB8BA1031385}"/>
                </a:ext>
              </a:extLst>
            </p:cNvPr>
            <p:cNvSpPr/>
            <p:nvPr/>
          </p:nvSpPr>
          <p:spPr>
            <a:xfrm>
              <a:off x="3089729" y="1782616"/>
              <a:ext cx="2058738" cy="744610"/>
            </a:xfrm>
            <a:prstGeom prst="rect">
              <a:avLst/>
            </a:prstGeom>
            <a:grpFill/>
            <a:ln/>
          </p:spPr>
          <p:txBody>
            <a:bodyPr wrap="square" lIns="0" tIns="0" rIns="0" bIns="0" rtlCol="0" anchor="t"/>
            <a:lstStyle/>
            <a:p>
              <a:pPr algn="ctr">
                <a:buSzPct val="100000"/>
              </a:pPr>
              <a:r>
                <a:rPr lang="en-US" sz="2200" kern="0" spc="-21" dirty="0">
                  <a:solidFill>
                    <a:srgbClr val="272525"/>
                  </a:solidFill>
                  <a:latin typeface="Arial" panose="020B0604020202020204" pitchFamily="34" charset="0"/>
                  <a:ea typeface="Inter" pitchFamily="34" charset="-122"/>
                  <a:cs typeface="Arial" panose="020B0604020202020204" pitchFamily="34" charset="0"/>
                </a:rPr>
                <a:t>Intelligent compaction systems; automated detection of construction anomalies using sensors and AI algorithms.  </a:t>
              </a:r>
            </a:p>
          </p:txBody>
        </p:sp>
        <p:sp>
          <p:nvSpPr>
            <p:cNvPr id="18" name="Text 3">
              <a:extLst>
                <a:ext uri="{FF2B5EF4-FFF2-40B4-BE49-F238E27FC236}">
                  <a16:creationId xmlns:a16="http://schemas.microsoft.com/office/drawing/2014/main" id="{573E51E6-D4CC-CD28-2CC2-E35567935E59}"/>
                </a:ext>
              </a:extLst>
            </p:cNvPr>
            <p:cNvSpPr/>
            <p:nvPr/>
          </p:nvSpPr>
          <p:spPr>
            <a:xfrm>
              <a:off x="3089728" y="1391480"/>
              <a:ext cx="2058739" cy="254174"/>
            </a:xfrm>
            <a:prstGeom prst="rect">
              <a:avLst/>
            </a:prstGeom>
            <a:grpFill/>
            <a:ln/>
          </p:spPr>
          <p:txBody>
            <a:bodyPr wrap="square" lIns="0" tIns="0" rIns="0" bIns="0" rtlCol="0" anchor="t"/>
            <a:lstStyle/>
            <a:p>
              <a:pPr algn="ctr">
                <a:buSzPct val="100000"/>
              </a:pPr>
              <a:r>
                <a:rPr lang="en-US" sz="2400" b="1" kern="0" spc="-21" dirty="0">
                  <a:solidFill>
                    <a:srgbClr val="272525"/>
                  </a:solidFill>
                  <a:latin typeface="Arial" panose="020B0604020202020204" pitchFamily="34" charset="0"/>
                  <a:ea typeface="Inter" pitchFamily="34" charset="-122"/>
                  <a:cs typeface="Arial" panose="020B0604020202020204" pitchFamily="34" charset="0"/>
                </a:rPr>
                <a:t>Construction Quality Control and Monitoring</a:t>
              </a:r>
              <a:endParaRPr lang="en-US" sz="2400" kern="0" spc="-21" dirty="0">
                <a:solidFill>
                  <a:srgbClr val="272525"/>
                </a:solidFill>
                <a:latin typeface="Arial" panose="020B0604020202020204" pitchFamily="34" charset="0"/>
                <a:ea typeface="Inter"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9E552BA5-3D34-6E67-6A5A-F1EA07C59ED1}"/>
              </a:ext>
            </a:extLst>
          </p:cNvPr>
          <p:cNvGrpSpPr/>
          <p:nvPr/>
        </p:nvGrpSpPr>
        <p:grpSpPr>
          <a:xfrm>
            <a:off x="4210018" y="4035249"/>
            <a:ext cx="3657600" cy="2468880"/>
            <a:chOff x="3014225" y="2732020"/>
            <a:chExt cx="2208758" cy="1223402"/>
          </a:xfrm>
          <a:solidFill>
            <a:schemeClr val="accent1">
              <a:lumMod val="60000"/>
              <a:lumOff val="40000"/>
            </a:schemeClr>
          </a:solidFill>
        </p:grpSpPr>
        <p:sp>
          <p:nvSpPr>
            <p:cNvPr id="20" name="Shape 8">
              <a:extLst>
                <a:ext uri="{FF2B5EF4-FFF2-40B4-BE49-F238E27FC236}">
                  <a16:creationId xmlns:a16="http://schemas.microsoft.com/office/drawing/2014/main" id="{04C66634-2B4F-E5D2-3412-832BF654BF2E}"/>
                </a:ext>
              </a:extLst>
            </p:cNvPr>
            <p:cNvSpPr/>
            <p:nvPr/>
          </p:nvSpPr>
          <p:spPr>
            <a:xfrm>
              <a:off x="3014225" y="2732020"/>
              <a:ext cx="2208758" cy="1223402"/>
            </a:xfrm>
            <a:prstGeom prst="roundRect">
              <a:avLst>
                <a:gd name="adj" fmla="val 5347"/>
              </a:avLst>
            </a:prstGeom>
            <a:grpFill/>
            <a:ln w="7620">
              <a:solidFill>
                <a:srgbClr val="C0C1D7"/>
              </a:solidFill>
              <a:prstDash val="solid"/>
            </a:ln>
          </p:spPr>
          <p:txBody>
            <a:bodyPr/>
            <a:lstStyle/>
            <a:p>
              <a:pPr algn="ctr"/>
              <a:endParaRPr lang="en-US" sz="2400" dirty="0">
                <a:latin typeface="Arial" panose="020B0604020202020204" pitchFamily="34" charset="0"/>
                <a:cs typeface="Arial" panose="020B0604020202020204" pitchFamily="34" charset="0"/>
              </a:endParaRPr>
            </a:p>
          </p:txBody>
        </p:sp>
        <p:sp>
          <p:nvSpPr>
            <p:cNvPr id="21" name="Text 5">
              <a:extLst>
                <a:ext uri="{FF2B5EF4-FFF2-40B4-BE49-F238E27FC236}">
                  <a16:creationId xmlns:a16="http://schemas.microsoft.com/office/drawing/2014/main" id="{5E81D53D-F691-684A-13C5-98DD8302AB4E}"/>
                </a:ext>
              </a:extLst>
            </p:cNvPr>
            <p:cNvSpPr/>
            <p:nvPr/>
          </p:nvSpPr>
          <p:spPr>
            <a:xfrm>
              <a:off x="3089233" y="2781261"/>
              <a:ext cx="2058739" cy="433839"/>
            </a:xfrm>
            <a:prstGeom prst="rect">
              <a:avLst/>
            </a:prstGeom>
            <a:grpFill/>
            <a:ln/>
          </p:spPr>
          <p:txBody>
            <a:bodyPr wrap="square" lIns="0" tIns="0" rIns="0" bIns="0" rtlCol="0" anchor="t"/>
            <a:lstStyle/>
            <a:p>
              <a:pPr algn="ctr">
                <a:buSzPct val="100000"/>
              </a:pPr>
              <a:r>
                <a:rPr lang="en-US" sz="2400" b="1" kern="0" spc="-21" dirty="0">
                  <a:solidFill>
                    <a:srgbClr val="272525"/>
                  </a:solidFill>
                  <a:latin typeface="Arial" panose="020B0604020202020204" pitchFamily="34" charset="0"/>
                  <a:ea typeface="Inter" pitchFamily="34" charset="-122"/>
                  <a:cs typeface="Arial" panose="020B0604020202020204" pitchFamily="34" charset="0"/>
                </a:rPr>
                <a:t>Structural Health Monitoring</a:t>
              </a:r>
            </a:p>
          </p:txBody>
        </p:sp>
        <p:sp>
          <p:nvSpPr>
            <p:cNvPr id="22" name="Text 5">
              <a:extLst>
                <a:ext uri="{FF2B5EF4-FFF2-40B4-BE49-F238E27FC236}">
                  <a16:creationId xmlns:a16="http://schemas.microsoft.com/office/drawing/2014/main" id="{BE67EDAC-1BDC-1DF8-E75A-48E140A1AC7E}"/>
                </a:ext>
              </a:extLst>
            </p:cNvPr>
            <p:cNvSpPr/>
            <p:nvPr/>
          </p:nvSpPr>
          <p:spPr>
            <a:xfrm>
              <a:off x="3089234" y="3156585"/>
              <a:ext cx="2058738" cy="752416"/>
            </a:xfrm>
            <a:prstGeom prst="rect">
              <a:avLst/>
            </a:prstGeom>
            <a:grpFill/>
            <a:ln/>
          </p:spPr>
          <p:txBody>
            <a:bodyPr wrap="square" lIns="0" tIns="0" rIns="0" bIns="0" rtlCol="0" anchor="t"/>
            <a:lstStyle/>
            <a:p>
              <a:pPr algn="ctr">
                <a:buSzPct val="100000"/>
              </a:pPr>
              <a:r>
                <a:rPr lang="en-US" sz="2100" kern="0" spc="-21" dirty="0">
                  <a:solidFill>
                    <a:srgbClr val="272525"/>
                  </a:solidFill>
                  <a:latin typeface="Arial" panose="020B0604020202020204" pitchFamily="34" charset="0"/>
                  <a:ea typeface="Inter" pitchFamily="34" charset="-122"/>
                  <a:cs typeface="Arial" panose="020B0604020202020204" pitchFamily="34" charset="0"/>
                </a:rPr>
                <a:t>Embedded sensors to monitor in-situ pavement conditions; real-time alerts through anomaly detection algorithms. </a:t>
              </a:r>
            </a:p>
          </p:txBody>
        </p:sp>
      </p:grpSp>
      <p:grpSp>
        <p:nvGrpSpPr>
          <p:cNvPr id="23" name="Group 22">
            <a:extLst>
              <a:ext uri="{FF2B5EF4-FFF2-40B4-BE49-F238E27FC236}">
                <a16:creationId xmlns:a16="http://schemas.microsoft.com/office/drawing/2014/main" id="{8581F90F-C4AF-C597-91C5-9DC20018A589}"/>
              </a:ext>
            </a:extLst>
          </p:cNvPr>
          <p:cNvGrpSpPr/>
          <p:nvPr/>
        </p:nvGrpSpPr>
        <p:grpSpPr>
          <a:xfrm>
            <a:off x="219751" y="4047743"/>
            <a:ext cx="3657600" cy="2468880"/>
            <a:chOff x="304662" y="2732019"/>
            <a:chExt cx="2319889" cy="1223401"/>
          </a:xfrm>
          <a:solidFill>
            <a:schemeClr val="accent1">
              <a:lumMod val="75000"/>
            </a:schemeClr>
          </a:solidFill>
        </p:grpSpPr>
        <p:sp>
          <p:nvSpPr>
            <p:cNvPr id="24" name="Shape 8">
              <a:extLst>
                <a:ext uri="{FF2B5EF4-FFF2-40B4-BE49-F238E27FC236}">
                  <a16:creationId xmlns:a16="http://schemas.microsoft.com/office/drawing/2014/main" id="{08698025-04F7-C5B0-1F7B-861C07A879C2}"/>
                </a:ext>
              </a:extLst>
            </p:cNvPr>
            <p:cNvSpPr/>
            <p:nvPr/>
          </p:nvSpPr>
          <p:spPr>
            <a:xfrm>
              <a:off x="304662" y="2732019"/>
              <a:ext cx="2319889" cy="1223401"/>
            </a:xfrm>
            <a:prstGeom prst="roundRect">
              <a:avLst>
                <a:gd name="adj" fmla="val 5347"/>
              </a:avLst>
            </a:prstGeom>
            <a:grpFill/>
            <a:ln w="7620">
              <a:solidFill>
                <a:srgbClr val="C0C1D7"/>
              </a:solidFill>
              <a:prstDash val="solid"/>
            </a:ln>
          </p:spPr>
          <p:txBody>
            <a:bodyPr/>
            <a:lstStyle/>
            <a:p>
              <a:pPr algn="ctr"/>
              <a:endParaRPr lang="en-US" sz="2400">
                <a:latin typeface="Arial" panose="020B0604020202020204" pitchFamily="34" charset="0"/>
                <a:cs typeface="Arial" panose="020B0604020202020204" pitchFamily="34" charset="0"/>
              </a:endParaRPr>
            </a:p>
          </p:txBody>
        </p:sp>
        <p:sp>
          <p:nvSpPr>
            <p:cNvPr id="25" name="Text 4">
              <a:extLst>
                <a:ext uri="{FF2B5EF4-FFF2-40B4-BE49-F238E27FC236}">
                  <a16:creationId xmlns:a16="http://schemas.microsoft.com/office/drawing/2014/main" id="{D27FABE8-47E9-72CD-0683-C52D9D502B21}"/>
                </a:ext>
              </a:extLst>
            </p:cNvPr>
            <p:cNvSpPr/>
            <p:nvPr/>
          </p:nvSpPr>
          <p:spPr>
            <a:xfrm>
              <a:off x="394530" y="2804342"/>
              <a:ext cx="2230021" cy="498518"/>
            </a:xfrm>
            <a:prstGeom prst="rect">
              <a:avLst/>
            </a:prstGeom>
            <a:grpFill/>
            <a:ln/>
          </p:spPr>
          <p:txBody>
            <a:bodyPr wrap="square" lIns="0" tIns="0" rIns="0" bIns="0" rtlCol="0" anchor="t"/>
            <a:lstStyle/>
            <a:p>
              <a:pPr algn="ctr">
                <a:buSzPct val="100000"/>
              </a:pPr>
              <a:r>
                <a:rPr lang="en-US" sz="2400" b="1" kern="0" spc="-21" dirty="0">
                  <a:solidFill>
                    <a:srgbClr val="272525"/>
                  </a:solidFill>
                  <a:latin typeface="Arial" panose="020B0604020202020204" pitchFamily="34" charset="0"/>
                  <a:ea typeface="Inter" pitchFamily="34" charset="-122"/>
                  <a:cs typeface="Arial" panose="020B0604020202020204" pitchFamily="34" charset="0"/>
                </a:rPr>
                <a:t>Recycling and Sustainability Analysis</a:t>
              </a:r>
            </a:p>
          </p:txBody>
        </p:sp>
        <p:sp>
          <p:nvSpPr>
            <p:cNvPr id="26" name="Text 4">
              <a:extLst>
                <a:ext uri="{FF2B5EF4-FFF2-40B4-BE49-F238E27FC236}">
                  <a16:creationId xmlns:a16="http://schemas.microsoft.com/office/drawing/2014/main" id="{1B9BF4CD-40D0-6CF7-65C4-CC9839216057}"/>
                </a:ext>
              </a:extLst>
            </p:cNvPr>
            <p:cNvSpPr/>
            <p:nvPr/>
          </p:nvSpPr>
          <p:spPr>
            <a:xfrm>
              <a:off x="410148" y="3223859"/>
              <a:ext cx="2023480" cy="498518"/>
            </a:xfrm>
            <a:prstGeom prst="rect">
              <a:avLst/>
            </a:prstGeom>
            <a:grpFill/>
            <a:ln/>
          </p:spPr>
          <p:txBody>
            <a:bodyPr wrap="square" lIns="0" tIns="0" rIns="0" bIns="0" rtlCol="0" anchor="t"/>
            <a:lstStyle/>
            <a:p>
              <a:pPr algn="ctr">
                <a:buSzPct val="100000"/>
              </a:pPr>
              <a:r>
                <a:rPr lang="en-US" sz="2200" kern="0" spc="-21" dirty="0">
                  <a:solidFill>
                    <a:srgbClr val="272525"/>
                  </a:solidFill>
                  <a:latin typeface="Arial" panose="020B0604020202020204" pitchFamily="34" charset="0"/>
                  <a:ea typeface="Inter" pitchFamily="34" charset="-122"/>
                  <a:cs typeface="Arial" panose="020B0604020202020204" pitchFamily="34" charset="0"/>
                </a:rPr>
                <a:t>Modeling of environmental impacts using big data and AI for greener pavements. </a:t>
              </a:r>
            </a:p>
          </p:txBody>
        </p:sp>
      </p:grpSp>
    </p:spTree>
    <p:extLst>
      <p:ext uri="{BB962C8B-B14F-4D97-AF65-F5344CB8AC3E}">
        <p14:creationId xmlns:p14="http://schemas.microsoft.com/office/powerpoint/2010/main" val="31438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07C2F-C85E-5BE2-1895-E0D624853930}"/>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6C90C967-454E-22CF-870C-B4FEB47511F3}"/>
              </a:ext>
            </a:extLst>
          </p:cNvPr>
          <p:cNvSpPr>
            <a:spLocks noGrp="1" noChangeArrowheads="1"/>
          </p:cNvSpPr>
          <p:nvPr>
            <p:ph type="title"/>
          </p:nvPr>
        </p:nvSpPr>
        <p:spPr>
          <a:xfrm>
            <a:off x="609600" y="33453"/>
            <a:ext cx="1139854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To evaluate Pavement Condition &amp; Safety</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AFFFCF8B-6094-2368-3878-A4EA480AE1CD}"/>
              </a:ext>
            </a:extLst>
          </p:cNvPr>
          <p:cNvPicPr>
            <a:picLocks noChangeAspect="1"/>
          </p:cNvPicPr>
          <p:nvPr/>
        </p:nvPicPr>
        <p:blipFill>
          <a:blip r:embed="rId2"/>
          <a:stretch>
            <a:fillRect/>
          </a:stretch>
        </p:blipFill>
        <p:spPr>
          <a:xfrm>
            <a:off x="80010" y="845015"/>
            <a:ext cx="8418843" cy="4077269"/>
          </a:xfrm>
          <a:prstGeom prst="rect">
            <a:avLst/>
          </a:prstGeom>
        </p:spPr>
      </p:pic>
      <p:pic>
        <p:nvPicPr>
          <p:cNvPr id="10" name="Picture 9">
            <a:extLst>
              <a:ext uri="{FF2B5EF4-FFF2-40B4-BE49-F238E27FC236}">
                <a16:creationId xmlns:a16="http://schemas.microsoft.com/office/drawing/2014/main" id="{90CBB941-429E-8CF9-5FBD-976E6222DCA5}"/>
              </a:ext>
            </a:extLst>
          </p:cNvPr>
          <p:cNvPicPr>
            <a:picLocks noChangeAspect="1"/>
          </p:cNvPicPr>
          <p:nvPr/>
        </p:nvPicPr>
        <p:blipFill>
          <a:blip r:embed="rId3"/>
          <a:srcRect b="8681"/>
          <a:stretch/>
        </p:blipFill>
        <p:spPr>
          <a:xfrm>
            <a:off x="4978027" y="2801187"/>
            <a:ext cx="7133963" cy="4023360"/>
          </a:xfrm>
          <a:prstGeom prst="rect">
            <a:avLst/>
          </a:prstGeom>
        </p:spPr>
      </p:pic>
      <p:pic>
        <p:nvPicPr>
          <p:cNvPr id="12" name="Picture 11" descr="A qr code on a white background&#10;&#10;AI-generated content may be incorrect.">
            <a:extLst>
              <a:ext uri="{FF2B5EF4-FFF2-40B4-BE49-F238E27FC236}">
                <a16:creationId xmlns:a16="http://schemas.microsoft.com/office/drawing/2014/main" id="{B09C80D0-7B17-BBBD-99DC-AC723484F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431" y="4331970"/>
            <a:ext cx="2381250" cy="2381250"/>
          </a:xfrm>
          <a:prstGeom prst="rect">
            <a:avLst/>
          </a:prstGeom>
        </p:spPr>
      </p:pic>
    </p:spTree>
    <p:extLst>
      <p:ext uri="{BB962C8B-B14F-4D97-AF65-F5344CB8AC3E}">
        <p14:creationId xmlns:p14="http://schemas.microsoft.com/office/powerpoint/2010/main" val="5013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8B128-4AB8-7D8A-57AA-6F5753A4ADEB}"/>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0192C07C-4E73-7496-689D-4F9530EB2A32}"/>
              </a:ext>
            </a:extLst>
          </p:cNvPr>
          <p:cNvSpPr>
            <a:spLocks noGrp="1" noChangeArrowheads="1"/>
          </p:cNvSpPr>
          <p:nvPr>
            <p:ph type="title"/>
          </p:nvPr>
        </p:nvSpPr>
        <p:spPr>
          <a:xfrm>
            <a:off x="609600" y="33453"/>
            <a:ext cx="1139854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Are All Chocolate Chip Cookies The Same?</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Box 4">
            <a:extLst>
              <a:ext uri="{FF2B5EF4-FFF2-40B4-BE49-F238E27FC236}">
                <a16:creationId xmlns:a16="http://schemas.microsoft.com/office/drawing/2014/main" id="{2D42E563-40E6-AED9-A57B-A2D334A57592}"/>
              </a:ext>
            </a:extLst>
          </p:cNvPr>
          <p:cNvSpPr txBox="1">
            <a:spLocks noChangeArrowheads="1"/>
          </p:cNvSpPr>
          <p:nvPr>
            <p:custDataLst>
              <p:tags r:id="rId1"/>
            </p:custDataLst>
          </p:nvPr>
        </p:nvSpPr>
        <p:spPr bwMode="auto">
          <a:xfrm>
            <a:off x="167640" y="1228684"/>
            <a:ext cx="5852161" cy="2554545"/>
          </a:xfrm>
          <a:prstGeom prst="rect">
            <a:avLst/>
          </a:prstGeom>
          <a:solidFill>
            <a:srgbClr val="C8BA95"/>
          </a:solidFill>
          <a:ln w="2540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eaLnBrk="1" hangingPunct="1">
              <a:spcBef>
                <a:spcPct val="0"/>
              </a:spcBef>
              <a:buFontTx/>
              <a:buNone/>
            </a:pPr>
            <a:r>
              <a:rPr lang="en-US" altLang="en-US" b="1" dirty="0">
                <a:solidFill>
                  <a:srgbClr val="4C2600"/>
                </a:solidFill>
                <a:latin typeface="ADLaM Display" panose="02010000000000000000" pitchFamily="2" charset="0"/>
                <a:ea typeface="ADLaM Display" panose="02010000000000000000" pitchFamily="2" charset="0"/>
                <a:cs typeface="ADLaM Display" panose="02010000000000000000" pitchFamily="2" charset="0"/>
              </a:rPr>
              <a:t>I think everyone understands that if you use different ingredients in cookies, they will turn out differently.</a:t>
            </a:r>
            <a:endParaRPr lang="en-US" altLang="en-US" dirty="0">
              <a:solidFill>
                <a:srgbClr val="4C2600"/>
              </a:solidFill>
              <a:latin typeface="ADLaM Display" panose="02010000000000000000" pitchFamily="2" charset="0"/>
              <a:ea typeface="ADLaM Display" panose="02010000000000000000" pitchFamily="2" charset="0"/>
              <a:cs typeface="ADLaM Display" panose="02010000000000000000" pitchFamily="2" charset="0"/>
            </a:endParaRPr>
          </a:p>
          <a:p>
            <a:pPr eaLnBrk="1" hangingPunct="1">
              <a:spcBef>
                <a:spcPct val="0"/>
              </a:spcBef>
              <a:buFontTx/>
              <a:buNone/>
            </a:pPr>
            <a:endParaRPr lang="en-US" altLang="en-US" sz="1600" dirty="0">
              <a:latin typeface="+mn-lt"/>
            </a:endParaRPr>
          </a:p>
        </p:txBody>
      </p:sp>
      <p:pic>
        <p:nvPicPr>
          <p:cNvPr id="3" name="Picture 2">
            <a:extLst>
              <a:ext uri="{FF2B5EF4-FFF2-40B4-BE49-F238E27FC236}">
                <a16:creationId xmlns:a16="http://schemas.microsoft.com/office/drawing/2014/main" id="{C8A44B39-7B77-7F06-5C5F-3FF9846EF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640" y="981297"/>
            <a:ext cx="5715000" cy="3400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6DA16DE-923A-2324-F599-E81034912D0A}"/>
              </a:ext>
            </a:extLst>
          </p:cNvPr>
          <p:cNvSpPr txBox="1">
            <a:spLocks noChangeArrowheads="1"/>
          </p:cNvSpPr>
          <p:nvPr>
            <p:custDataLst>
              <p:tags r:id="rId2"/>
            </p:custDataLst>
          </p:nvPr>
        </p:nvSpPr>
        <p:spPr bwMode="auto">
          <a:xfrm>
            <a:off x="180596" y="3949729"/>
            <a:ext cx="6083044"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dirty="0">
                <a:cs typeface="Arial" panose="020B0604020202020204" pitchFamily="34" charset="0"/>
              </a:rPr>
              <a:t>What other things might influence how your cookies look and taste?</a:t>
            </a:r>
          </a:p>
          <a:p>
            <a:pPr marL="342900" indent="-342900">
              <a:spcBef>
                <a:spcPct val="0"/>
              </a:spcBef>
            </a:pPr>
            <a:r>
              <a:rPr lang="en-US" altLang="en-US" sz="2400" dirty="0">
                <a:cs typeface="Arial" panose="020B0604020202020204" pitchFamily="34" charset="0"/>
              </a:rPr>
              <a:t>quality of ingredients</a:t>
            </a:r>
          </a:p>
          <a:p>
            <a:pPr marL="342900" indent="-342900">
              <a:spcBef>
                <a:spcPct val="0"/>
              </a:spcBef>
            </a:pPr>
            <a:r>
              <a:rPr lang="en-US" altLang="en-US" sz="2400" dirty="0">
                <a:cs typeface="Arial" panose="020B0604020202020204" pitchFamily="34" charset="0"/>
              </a:rPr>
              <a:t>getting the ingredient proportions correct</a:t>
            </a:r>
          </a:p>
          <a:p>
            <a:pPr marL="342900" indent="-342900">
              <a:spcBef>
                <a:spcPct val="0"/>
              </a:spcBef>
            </a:pPr>
            <a:r>
              <a:rPr lang="en-US" altLang="en-US" sz="2400" dirty="0">
                <a:cs typeface="Arial" panose="020B0604020202020204" pitchFamily="34" charset="0"/>
              </a:rPr>
              <a:t>undercooking / overcooking</a:t>
            </a:r>
          </a:p>
          <a:p>
            <a:pPr marL="342900" indent="-342900">
              <a:spcBef>
                <a:spcPct val="0"/>
              </a:spcBef>
            </a:pPr>
            <a:r>
              <a:rPr lang="en-US" altLang="en-US" sz="2400" dirty="0">
                <a:cs typeface="Arial" panose="020B0604020202020204" pitchFamily="34" charset="0"/>
              </a:rPr>
              <a:t>experience of the chef</a:t>
            </a:r>
          </a:p>
          <a:p>
            <a:pPr marL="342900" indent="-342900">
              <a:spcBef>
                <a:spcPct val="0"/>
              </a:spcBef>
            </a:pPr>
            <a:r>
              <a:rPr lang="en-US" altLang="en-US" sz="2400" dirty="0">
                <a:cs typeface="Arial" panose="020B0604020202020204" pitchFamily="34" charset="0"/>
              </a:rPr>
              <a:t>home made vs. store bought</a:t>
            </a:r>
          </a:p>
        </p:txBody>
      </p:sp>
      <p:sp>
        <p:nvSpPr>
          <p:cNvPr id="5" name="TextBox 4">
            <a:extLst>
              <a:ext uri="{FF2B5EF4-FFF2-40B4-BE49-F238E27FC236}">
                <a16:creationId xmlns:a16="http://schemas.microsoft.com/office/drawing/2014/main" id="{69943173-5CD1-8704-6213-562F7EABE39C}"/>
              </a:ext>
            </a:extLst>
          </p:cNvPr>
          <p:cNvSpPr txBox="1">
            <a:spLocks noChangeArrowheads="1"/>
          </p:cNvSpPr>
          <p:nvPr>
            <p:custDataLst>
              <p:tags r:id="rId3"/>
            </p:custDataLst>
          </p:nvPr>
        </p:nvSpPr>
        <p:spPr bwMode="auto">
          <a:xfrm>
            <a:off x="6507481" y="4529434"/>
            <a:ext cx="5471159" cy="2000548"/>
          </a:xfrm>
          <a:prstGeom prst="rect">
            <a:avLst/>
          </a:prstGeom>
          <a:solidFill>
            <a:srgbClr val="C8BA95"/>
          </a:solidFill>
          <a:ln w="2540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eaLnBrk="1" hangingPunct="1">
              <a:spcBef>
                <a:spcPct val="0"/>
              </a:spcBef>
              <a:buFontTx/>
              <a:buNone/>
            </a:pPr>
            <a:r>
              <a:rPr lang="en-US" altLang="en-US" b="1" dirty="0">
                <a:solidFill>
                  <a:srgbClr val="4C2600"/>
                </a:solidFill>
                <a:latin typeface="ADLaM Display" panose="02010000000000000000" pitchFamily="2" charset="0"/>
                <a:ea typeface="ADLaM Display" panose="02010000000000000000" pitchFamily="2" charset="0"/>
                <a:cs typeface="ADLaM Display" panose="02010000000000000000" pitchFamily="2" charset="0"/>
              </a:rPr>
              <a:t>How can we ensure our cookies will be delicious?  FOLLOW THE RECIPE</a:t>
            </a:r>
            <a:endParaRPr lang="en-US" altLang="en-US" dirty="0">
              <a:solidFill>
                <a:srgbClr val="4C2600"/>
              </a:solidFill>
              <a:latin typeface="ADLaM Display" panose="02010000000000000000" pitchFamily="2" charset="0"/>
              <a:ea typeface="ADLaM Display" panose="02010000000000000000" pitchFamily="2" charset="0"/>
              <a:cs typeface="ADLaM Display" panose="02010000000000000000" pitchFamily="2" charset="0"/>
            </a:endParaRPr>
          </a:p>
          <a:p>
            <a:pPr eaLnBrk="1" hangingPunct="1">
              <a:spcBef>
                <a:spcPct val="0"/>
              </a:spcBef>
              <a:buFontTx/>
              <a:buNone/>
            </a:pPr>
            <a:endParaRPr lang="en-US" altLang="en-US" sz="1400" dirty="0">
              <a:latin typeface="+mn-lt"/>
            </a:endParaRPr>
          </a:p>
        </p:txBody>
      </p:sp>
    </p:spTree>
    <p:extLst>
      <p:ext uri="{BB962C8B-B14F-4D97-AF65-F5344CB8AC3E}">
        <p14:creationId xmlns:p14="http://schemas.microsoft.com/office/powerpoint/2010/main" val="18403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C2A05-DA37-34B5-26CA-D5A02EDED2B5}"/>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7BC5BF24-4DF4-6C58-8B52-08429120CAC3}"/>
              </a:ext>
            </a:extLst>
          </p:cNvPr>
          <p:cNvSpPr>
            <a:spLocks noGrp="1" noChangeArrowheads="1"/>
          </p:cNvSpPr>
          <p:nvPr>
            <p:ph type="title"/>
          </p:nvPr>
        </p:nvSpPr>
        <p:spPr>
          <a:xfrm>
            <a:off x="609600" y="33453"/>
            <a:ext cx="1139854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Asphalt Mixtures 101</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0" name="Picture 9">
            <a:extLst>
              <a:ext uri="{FF2B5EF4-FFF2-40B4-BE49-F238E27FC236}">
                <a16:creationId xmlns:a16="http://schemas.microsoft.com/office/drawing/2014/main" id="{9DB9ABF3-81E8-C7DD-784D-A99CFCEC83E0}"/>
              </a:ext>
            </a:extLst>
          </p:cNvPr>
          <p:cNvPicPr>
            <a:picLocks noChangeAspect="1"/>
          </p:cNvPicPr>
          <p:nvPr/>
        </p:nvPicPr>
        <p:blipFill>
          <a:blip r:embed="rId2"/>
          <a:stretch>
            <a:fillRect/>
          </a:stretch>
        </p:blipFill>
        <p:spPr>
          <a:xfrm>
            <a:off x="469610" y="921613"/>
            <a:ext cx="4718529" cy="2445316"/>
          </a:xfrm>
          <a:prstGeom prst="rect">
            <a:avLst/>
          </a:prstGeom>
        </p:spPr>
      </p:pic>
      <p:pic>
        <p:nvPicPr>
          <p:cNvPr id="12" name="Picture 11">
            <a:extLst>
              <a:ext uri="{FF2B5EF4-FFF2-40B4-BE49-F238E27FC236}">
                <a16:creationId xmlns:a16="http://schemas.microsoft.com/office/drawing/2014/main" id="{BE46A2E3-95EF-7DAB-D751-3C9D0EC6562C}"/>
              </a:ext>
            </a:extLst>
          </p:cNvPr>
          <p:cNvPicPr>
            <a:picLocks noChangeAspect="1"/>
          </p:cNvPicPr>
          <p:nvPr/>
        </p:nvPicPr>
        <p:blipFill>
          <a:blip r:embed="rId3"/>
          <a:stretch>
            <a:fillRect/>
          </a:stretch>
        </p:blipFill>
        <p:spPr>
          <a:xfrm>
            <a:off x="5729667" y="1050704"/>
            <a:ext cx="6095593" cy="1768849"/>
          </a:xfrm>
          <a:prstGeom prst="rect">
            <a:avLst/>
          </a:prstGeom>
          <a:ln w="38100">
            <a:solidFill>
              <a:schemeClr val="tx1"/>
            </a:solidFill>
            <a:prstDash val="dash"/>
          </a:ln>
        </p:spPr>
      </p:pic>
      <p:pic>
        <p:nvPicPr>
          <p:cNvPr id="18" name="Picture 17">
            <a:extLst>
              <a:ext uri="{FF2B5EF4-FFF2-40B4-BE49-F238E27FC236}">
                <a16:creationId xmlns:a16="http://schemas.microsoft.com/office/drawing/2014/main" id="{57A88381-36B8-DAD1-A15D-5C1051B04E5F}"/>
              </a:ext>
            </a:extLst>
          </p:cNvPr>
          <p:cNvPicPr>
            <a:picLocks noChangeAspect="1"/>
          </p:cNvPicPr>
          <p:nvPr/>
        </p:nvPicPr>
        <p:blipFill>
          <a:blip r:embed="rId4"/>
          <a:stretch>
            <a:fillRect/>
          </a:stretch>
        </p:blipFill>
        <p:spPr>
          <a:xfrm>
            <a:off x="158839" y="3648563"/>
            <a:ext cx="7197664" cy="2452054"/>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F0432BE5-A1AC-2C42-87C6-DA57D72F1899}"/>
              </a:ext>
            </a:extLst>
          </p:cNvPr>
          <p:cNvPicPr>
            <a:picLocks noChangeAspect="1"/>
          </p:cNvPicPr>
          <p:nvPr/>
        </p:nvPicPr>
        <p:blipFill rotWithShape="1">
          <a:blip r:embed="rId5"/>
          <a:srcRect l="30872" t="53801" r="44848" b="13845"/>
          <a:stretch/>
        </p:blipFill>
        <p:spPr bwMode="auto">
          <a:xfrm>
            <a:off x="7307546" y="2960370"/>
            <a:ext cx="4803464" cy="3600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493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102F9-E0F1-952C-984E-BEC9519754DD}"/>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CB373FF1-CDB3-4634-A07E-47AFB681D891}"/>
              </a:ext>
            </a:extLst>
          </p:cNvPr>
          <p:cNvSpPr>
            <a:spLocks noGrp="1" noChangeArrowheads="1"/>
          </p:cNvSpPr>
          <p:nvPr>
            <p:ph type="title"/>
          </p:nvPr>
        </p:nvSpPr>
        <p:spPr>
          <a:xfrm>
            <a:off x="609600" y="33453"/>
            <a:ext cx="1139854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Balanced Mix Design (BMD)</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Content Placeholder 2">
            <a:extLst>
              <a:ext uri="{FF2B5EF4-FFF2-40B4-BE49-F238E27FC236}">
                <a16:creationId xmlns:a16="http://schemas.microsoft.com/office/drawing/2014/main" id="{DBC0D338-CC96-073A-E030-D29FFBDDFDA1}"/>
              </a:ext>
            </a:extLst>
          </p:cNvPr>
          <p:cNvSpPr>
            <a:spLocks noGrp="1"/>
          </p:cNvSpPr>
          <p:nvPr>
            <p:ph idx="1"/>
          </p:nvPr>
        </p:nvSpPr>
        <p:spPr>
          <a:xfrm>
            <a:off x="396730" y="835659"/>
            <a:ext cx="11611410" cy="5230191"/>
          </a:xfrm>
        </p:spPr>
        <p:txBody>
          <a:bodyPr/>
          <a:lstStyle/>
          <a:p>
            <a:pPr>
              <a:spcAft>
                <a:spcPts val="600"/>
              </a:spcAft>
            </a:pPr>
            <a:r>
              <a:rPr lang="en-US" sz="3200" b="1" dirty="0">
                <a:solidFill>
                  <a:srgbClr val="002060"/>
                </a:solidFill>
                <a:latin typeface="Arial" panose="020B0604020202020204" pitchFamily="34" charset="0"/>
                <a:cs typeface="Arial" panose="020B0604020202020204" pitchFamily="34" charset="0"/>
              </a:rPr>
              <a:t>Limitation of Volumetric Design:  </a:t>
            </a:r>
            <a:endParaRPr lang="en-US" sz="2800" b="1" dirty="0">
              <a:solidFill>
                <a:srgbClr val="002060"/>
              </a:solidFill>
              <a:latin typeface="Arial" panose="020B0604020202020204" pitchFamily="34" charset="0"/>
              <a:cs typeface="Arial" panose="020B0604020202020204" pitchFamily="34" charset="0"/>
            </a:endParaRPr>
          </a:p>
          <a:p>
            <a:pPr marL="1028700" lvl="8" indent="-457200">
              <a:buFont typeface="Wingdings" panose="05000000000000000000" pitchFamily="2" charset="2"/>
              <a:buChar char="Ø"/>
            </a:pPr>
            <a:r>
              <a:rPr lang="en-US" sz="2400" dirty="0">
                <a:latin typeface="Arial" panose="020B0604020202020204" pitchFamily="34" charset="0"/>
                <a:cs typeface="Arial" panose="020B0604020202020204" pitchFamily="34" charset="0"/>
              </a:rPr>
              <a:t>No direct indication of performance</a:t>
            </a:r>
          </a:p>
          <a:p>
            <a:pPr marL="1028700" lvl="8" indent="-457200">
              <a:buFont typeface="Wingdings" panose="05000000000000000000" pitchFamily="2" charset="2"/>
              <a:buChar char="Ø"/>
            </a:pPr>
            <a:r>
              <a:rPr lang="en-US" sz="2400" dirty="0">
                <a:latin typeface="Arial" panose="020B0604020202020204" pitchFamily="34" charset="0"/>
                <a:cs typeface="Arial" panose="020B0604020202020204" pitchFamily="34" charset="0"/>
              </a:rPr>
              <a:t>Cannot capture the impact of different components on current asphalt concrete: RAP, special additives, recycling agents, modifiers…</a:t>
            </a:r>
          </a:p>
          <a:p>
            <a:pPr marL="1028700" lvl="8" indent="-457200">
              <a:buFont typeface="Wingdings" panose="05000000000000000000" pitchFamily="2" charset="2"/>
              <a:buChar char="Ø"/>
            </a:pPr>
            <a:r>
              <a:rPr lang="en-US" sz="2400" dirty="0">
                <a:latin typeface="Arial" panose="020B0604020202020204" pitchFamily="34" charset="0"/>
                <a:cs typeface="Arial" panose="020B0604020202020204" pitchFamily="34" charset="0"/>
              </a:rPr>
              <a:t>Requires assumptions for calculating volumetric parameters in mixtures with recycle</a:t>
            </a:r>
            <a:r>
              <a:rPr lang="en-US" altLang="zh-CN" sz="24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materials</a:t>
            </a:r>
          </a:p>
          <a:p>
            <a:pPr marL="1028700" lvl="8" indent="-45720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spcAft>
                <a:spcPts val="600"/>
              </a:spcAft>
            </a:pPr>
            <a:r>
              <a:rPr lang="en-US" sz="3200" b="1" dirty="0">
                <a:solidFill>
                  <a:schemeClr val="bg1"/>
                </a:solidFill>
                <a:latin typeface="Arial" panose="020B0604020202020204" pitchFamily="34" charset="0"/>
                <a:cs typeface="Arial" panose="020B0604020202020204" pitchFamily="34" charset="0"/>
              </a:rPr>
              <a:t>BMD is defined as:  </a:t>
            </a:r>
            <a:endParaRPr lang="en-US" sz="2800" b="1" dirty="0">
              <a:solidFill>
                <a:schemeClr val="bg1"/>
              </a:solidFill>
              <a:latin typeface="Arial" panose="020B0604020202020204" pitchFamily="34" charset="0"/>
              <a:cs typeface="Arial" panose="020B0604020202020204" pitchFamily="34" charset="0"/>
            </a:endParaRPr>
          </a:p>
          <a:p>
            <a:pPr marL="457200" lvl="1">
              <a:spcBef>
                <a:spcPts val="0"/>
              </a:spcBef>
              <a:spcAft>
                <a:spcPts val="600"/>
              </a:spcAft>
              <a:buFont typeface="Wingdings" panose="05000000000000000000" pitchFamily="2" charset="2"/>
              <a:buChar char="Ø"/>
            </a:pPr>
            <a:r>
              <a:rPr lang="en-US" sz="2400" dirty="0">
                <a:solidFill>
                  <a:schemeClr val="bg1"/>
                </a:solidFill>
                <a:latin typeface="Arial" panose="020B0604020202020204" pitchFamily="34" charset="0"/>
                <a:cs typeface="Arial" panose="020B0604020202020204" pitchFamily="34" charset="0"/>
              </a:rPr>
              <a:t> “Asphalt mix design using performance tests on appropriately conditioned specimens that address multiple modes of distress taking into consideration, mix aging, traffic, climate, and location within the pavement structure” (AASHTO PP 105-20) </a:t>
            </a:r>
          </a:p>
          <a:p>
            <a:pPr>
              <a:spcAft>
                <a:spcPts val="600"/>
              </a:spcAft>
            </a:pPr>
            <a:r>
              <a:rPr lang="en-US" sz="3200" b="1" dirty="0">
                <a:solidFill>
                  <a:srgbClr val="002060"/>
                </a:solidFill>
                <a:latin typeface="Arial" panose="020B0604020202020204" pitchFamily="34" charset="0"/>
                <a:cs typeface="Arial" panose="020B0604020202020204" pitchFamily="34" charset="0"/>
              </a:rPr>
              <a:t>Why BMD?</a:t>
            </a:r>
            <a:endParaRPr lang="en-US" sz="2800" b="1" dirty="0">
              <a:solidFill>
                <a:srgbClr val="002060"/>
              </a:solidFill>
              <a:latin typeface="Arial" panose="020B0604020202020204" pitchFamily="34" charset="0"/>
              <a:cs typeface="Arial" panose="020B0604020202020204" pitchFamily="34" charset="0"/>
            </a:endParaRPr>
          </a:p>
          <a:p>
            <a:pPr marL="457200" lvl="1">
              <a:spcAft>
                <a:spcPts val="30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 To improve performance to achieve longer lasting pavement</a:t>
            </a:r>
          </a:p>
        </p:txBody>
      </p:sp>
      <p:sp>
        <p:nvSpPr>
          <p:cNvPr id="4" name="Content Placeholder 2">
            <a:extLst>
              <a:ext uri="{FF2B5EF4-FFF2-40B4-BE49-F238E27FC236}">
                <a16:creationId xmlns:a16="http://schemas.microsoft.com/office/drawing/2014/main" id="{A21B661C-8071-74AE-5AFF-AFA46006E04A}"/>
              </a:ext>
            </a:extLst>
          </p:cNvPr>
          <p:cNvSpPr txBox="1">
            <a:spLocks/>
          </p:cNvSpPr>
          <p:nvPr/>
        </p:nvSpPr>
        <p:spPr>
          <a:xfrm>
            <a:off x="396730" y="3359151"/>
            <a:ext cx="8095760" cy="2400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200" b="1" dirty="0">
                <a:solidFill>
                  <a:srgbClr val="002060"/>
                </a:solidFill>
                <a:latin typeface="Arial" panose="020B0604020202020204" pitchFamily="34" charset="0"/>
                <a:cs typeface="Arial" panose="020B0604020202020204" pitchFamily="34" charset="0"/>
              </a:rPr>
              <a:t>BMD is defined as:  </a:t>
            </a:r>
            <a:endParaRPr lang="en-US" sz="2800" b="1" dirty="0">
              <a:solidFill>
                <a:srgbClr val="002060"/>
              </a:solidFill>
              <a:latin typeface="Arial" panose="020B0604020202020204" pitchFamily="34" charset="0"/>
              <a:cs typeface="Arial" panose="020B0604020202020204" pitchFamily="34" charset="0"/>
            </a:endParaRPr>
          </a:p>
          <a:p>
            <a:pPr marL="457200" lvl="1">
              <a:spcBef>
                <a:spcPts val="0"/>
              </a:spcBef>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 “Asphalt mix design using performance tests on appropriately conditioned specimens that address multiple modes of distress taking into consideration, mix aging, traffic, climate, and location within the pavement structure” (AASHTO PP 105-20) </a:t>
            </a:r>
          </a:p>
        </p:txBody>
      </p:sp>
      <p:pic>
        <p:nvPicPr>
          <p:cNvPr id="5" name="Picture 4">
            <a:extLst>
              <a:ext uri="{FF2B5EF4-FFF2-40B4-BE49-F238E27FC236}">
                <a16:creationId xmlns:a16="http://schemas.microsoft.com/office/drawing/2014/main" id="{B548AB64-F83A-8D09-44AA-8AD8F32616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9569" y="3301693"/>
            <a:ext cx="4008571" cy="265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Tree>
    <p:extLst>
      <p:ext uri="{BB962C8B-B14F-4D97-AF65-F5344CB8AC3E}">
        <p14:creationId xmlns:p14="http://schemas.microsoft.com/office/powerpoint/2010/main" val="265394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F9DE7E-0ECB-4A5D-1CC4-D0DE222C5666}"/>
              </a:ext>
            </a:extLst>
          </p:cNvPr>
          <p:cNvPicPr>
            <a:picLocks noChangeAspect="1"/>
          </p:cNvPicPr>
          <p:nvPr/>
        </p:nvPicPr>
        <p:blipFill>
          <a:blip r:embed="rId3"/>
          <a:stretch>
            <a:fillRect/>
          </a:stretch>
        </p:blipFill>
        <p:spPr>
          <a:xfrm>
            <a:off x="4137425" y="1271108"/>
            <a:ext cx="3917150" cy="3151341"/>
          </a:xfrm>
          <a:prstGeom prst="rect">
            <a:avLst/>
          </a:prstGeom>
        </p:spPr>
      </p:pic>
      <p:sp>
        <p:nvSpPr>
          <p:cNvPr id="15" name="TextBox 15">
            <a:extLst>
              <a:ext uri="{FF2B5EF4-FFF2-40B4-BE49-F238E27FC236}">
                <a16:creationId xmlns:a16="http://schemas.microsoft.com/office/drawing/2014/main" id="{36369F63-3BCC-6D18-0C5B-7D09E12F4AEE}"/>
              </a:ext>
            </a:extLst>
          </p:cNvPr>
          <p:cNvSpPr txBox="1">
            <a:spLocks noChangeArrowheads="1"/>
          </p:cNvSpPr>
          <p:nvPr/>
        </p:nvSpPr>
        <p:spPr bwMode="auto">
          <a:xfrm>
            <a:off x="249329" y="1271108"/>
            <a:ext cx="3609881" cy="2696263"/>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003399"/>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0033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003399"/>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003399"/>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00339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9pPr>
          </a:lstStyle>
          <a:p>
            <a:pPr algn="ctr">
              <a:spcBef>
                <a:spcPct val="0"/>
              </a:spcBef>
              <a:spcAft>
                <a:spcPts val="600"/>
              </a:spcAft>
              <a:buFontTx/>
              <a:buNone/>
            </a:pPr>
            <a:r>
              <a:rPr lang="en-US" altLang="en-US" sz="2400" b="1" dirty="0">
                <a:solidFill>
                  <a:srgbClr val="C00000"/>
                </a:solidFill>
              </a:rPr>
              <a:t>Cracking</a:t>
            </a:r>
          </a:p>
          <a:p>
            <a:pPr algn="ctr">
              <a:spcBef>
                <a:spcPct val="0"/>
              </a:spcBef>
              <a:spcAft>
                <a:spcPts val="600"/>
              </a:spcAft>
              <a:buFontTx/>
              <a:buNone/>
            </a:pPr>
            <a:r>
              <a:rPr lang="en-US" altLang="en-US" sz="2000" b="1" dirty="0">
                <a:solidFill>
                  <a:srgbClr val="002060"/>
                </a:solidFill>
              </a:rPr>
              <a:t>Indirect Tensile (IDT) Test (ASTM D8225)</a:t>
            </a:r>
          </a:p>
          <a:p>
            <a:pPr algn="ctr">
              <a:spcBef>
                <a:spcPct val="0"/>
              </a:spcBef>
              <a:buFontTx/>
              <a:buNone/>
            </a:pPr>
            <a:r>
              <a:rPr lang="en-US" altLang="en-US" sz="2000" b="1" dirty="0">
                <a:solidFill>
                  <a:srgbClr val="00B050"/>
                </a:solidFill>
              </a:rPr>
              <a:t>CT index ≥ 70</a:t>
            </a:r>
          </a:p>
          <a:p>
            <a:pPr algn="ctr">
              <a:spcBef>
                <a:spcPct val="0"/>
              </a:spcBef>
              <a:spcAft>
                <a:spcPts val="600"/>
              </a:spcAft>
              <a:buFontTx/>
              <a:buNone/>
            </a:pPr>
            <a:r>
              <a:rPr lang="en-US" altLang="en-US" sz="2000" b="1" dirty="0">
                <a:solidFill>
                  <a:srgbClr val="00B050"/>
                </a:solidFill>
              </a:rPr>
              <a:t>(for design and reheats)</a:t>
            </a:r>
          </a:p>
          <a:p>
            <a:pPr algn="ctr">
              <a:spcBef>
                <a:spcPct val="0"/>
              </a:spcBef>
              <a:buFontTx/>
              <a:buNone/>
            </a:pPr>
            <a:r>
              <a:rPr lang="en-US" altLang="en-US" sz="2000" b="1" dirty="0">
                <a:solidFill>
                  <a:srgbClr val="00B050"/>
                </a:solidFill>
              </a:rPr>
              <a:t>CT index ≥ 95</a:t>
            </a:r>
          </a:p>
          <a:p>
            <a:pPr algn="ctr">
              <a:spcBef>
                <a:spcPct val="0"/>
              </a:spcBef>
              <a:buFontTx/>
              <a:buNone/>
            </a:pPr>
            <a:r>
              <a:rPr lang="en-US" altLang="en-US" sz="2000" b="1" dirty="0">
                <a:solidFill>
                  <a:srgbClr val="00B050"/>
                </a:solidFill>
              </a:rPr>
              <a:t>(for non-reheats</a:t>
            </a:r>
            <a:r>
              <a:rPr lang="en-US" altLang="en-US" sz="2400" b="1" dirty="0">
                <a:solidFill>
                  <a:srgbClr val="00B050"/>
                </a:solidFill>
              </a:rPr>
              <a:t>)</a:t>
            </a:r>
          </a:p>
        </p:txBody>
      </p:sp>
      <p:sp>
        <p:nvSpPr>
          <p:cNvPr id="19" name="TextBox 19">
            <a:extLst>
              <a:ext uri="{FF2B5EF4-FFF2-40B4-BE49-F238E27FC236}">
                <a16:creationId xmlns:a16="http://schemas.microsoft.com/office/drawing/2014/main" id="{95BE1666-904B-0853-9D1F-D6CF13DB9E87}"/>
              </a:ext>
            </a:extLst>
          </p:cNvPr>
          <p:cNvSpPr txBox="1">
            <a:spLocks noChangeArrowheads="1"/>
          </p:cNvSpPr>
          <p:nvPr/>
        </p:nvSpPr>
        <p:spPr bwMode="auto">
          <a:xfrm>
            <a:off x="458879" y="4276531"/>
            <a:ext cx="3302161" cy="1538883"/>
          </a:xfrm>
          <a:prstGeom prst="rect">
            <a:avLst/>
          </a:prstGeom>
          <a:solidFill>
            <a:schemeClr val="bg1"/>
          </a:solidFill>
          <a:ln w="38100">
            <a:solidFill>
              <a:srgbClr val="002060"/>
            </a:solidFill>
            <a:miter lim="800000"/>
            <a:headEnd/>
            <a:tailEnd/>
          </a:ln>
        </p:spPr>
        <p:txBody>
          <a:bodyPr wrap="square">
            <a:spAutoFit/>
          </a:bodyPr>
          <a:lstStyle>
            <a:lvl1pPr>
              <a:spcBef>
                <a:spcPct val="20000"/>
              </a:spcBef>
              <a:buChar char="•"/>
              <a:defRPr sz="3200">
                <a:solidFill>
                  <a:srgbClr val="003399"/>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0033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003399"/>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003399"/>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00339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9pPr>
          </a:lstStyle>
          <a:p>
            <a:pPr algn="ctr">
              <a:spcBef>
                <a:spcPct val="0"/>
              </a:spcBef>
              <a:spcAft>
                <a:spcPts val="600"/>
              </a:spcAft>
              <a:buNone/>
            </a:pPr>
            <a:r>
              <a:rPr lang="en-US" altLang="en-US" sz="2400" b="1" dirty="0">
                <a:solidFill>
                  <a:srgbClr val="C00000"/>
                </a:solidFill>
              </a:rPr>
              <a:t>Durability</a:t>
            </a:r>
          </a:p>
          <a:p>
            <a:pPr algn="ctr">
              <a:spcBef>
                <a:spcPct val="0"/>
              </a:spcBef>
              <a:spcAft>
                <a:spcPts val="600"/>
              </a:spcAft>
              <a:buNone/>
            </a:pPr>
            <a:r>
              <a:rPr lang="en-US" altLang="en-US" sz="2000" b="1" dirty="0" err="1">
                <a:solidFill>
                  <a:srgbClr val="002060"/>
                </a:solidFill>
              </a:rPr>
              <a:t>Cantabro</a:t>
            </a:r>
            <a:r>
              <a:rPr lang="en-US" altLang="en-US" sz="2000" b="1" dirty="0">
                <a:solidFill>
                  <a:srgbClr val="002060"/>
                </a:solidFill>
              </a:rPr>
              <a:t> Mass Loss Test (AASHTO TP 108) </a:t>
            </a:r>
          </a:p>
          <a:p>
            <a:pPr algn="ctr">
              <a:spcBef>
                <a:spcPct val="0"/>
              </a:spcBef>
              <a:buNone/>
            </a:pPr>
            <a:r>
              <a:rPr lang="en-US" altLang="en-US" sz="2000" b="1" dirty="0">
                <a:solidFill>
                  <a:srgbClr val="00B050"/>
                </a:solidFill>
              </a:rPr>
              <a:t>CML ≤ 7.5 %</a:t>
            </a:r>
          </a:p>
        </p:txBody>
      </p:sp>
      <p:sp>
        <p:nvSpPr>
          <p:cNvPr id="22" name="TextBox 17">
            <a:extLst>
              <a:ext uri="{FF2B5EF4-FFF2-40B4-BE49-F238E27FC236}">
                <a16:creationId xmlns:a16="http://schemas.microsoft.com/office/drawing/2014/main" id="{23F35779-3644-58CA-0601-2E82458D06E7}"/>
              </a:ext>
            </a:extLst>
          </p:cNvPr>
          <p:cNvSpPr txBox="1">
            <a:spLocks noChangeArrowheads="1"/>
          </p:cNvSpPr>
          <p:nvPr/>
        </p:nvSpPr>
        <p:spPr bwMode="auto">
          <a:xfrm>
            <a:off x="8609482" y="1259444"/>
            <a:ext cx="3130054" cy="383181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ctr">
              <a:spcBef>
                <a:spcPct val="0"/>
              </a:spcBef>
              <a:buFontTx/>
              <a:buNone/>
              <a:defRPr sz="2400" b="1">
                <a:solidFill>
                  <a:srgbClr val="C00000"/>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0033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003399"/>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003399"/>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00339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9pPr>
          </a:lstStyle>
          <a:p>
            <a:pPr>
              <a:spcAft>
                <a:spcPts val="600"/>
              </a:spcAft>
            </a:pPr>
            <a:r>
              <a:rPr lang="en-US" altLang="en-US" dirty="0"/>
              <a:t>Rutting</a:t>
            </a:r>
          </a:p>
          <a:p>
            <a:pPr>
              <a:spcAft>
                <a:spcPts val="600"/>
              </a:spcAft>
            </a:pPr>
            <a:r>
              <a:rPr lang="en-US" altLang="en-US" sz="2000" dirty="0">
                <a:solidFill>
                  <a:srgbClr val="002060"/>
                </a:solidFill>
              </a:rPr>
              <a:t>Asphalt Pavement Analyzer (APA) Rut Test (AASHTO T 340) </a:t>
            </a:r>
          </a:p>
          <a:p>
            <a:r>
              <a:rPr lang="en-US" altLang="en-US" sz="2000" dirty="0">
                <a:solidFill>
                  <a:srgbClr val="00B050"/>
                </a:solidFill>
              </a:rPr>
              <a:t>RD ≤ 8.0 mm</a:t>
            </a:r>
          </a:p>
          <a:p>
            <a:endParaRPr lang="en-US" altLang="en-US" dirty="0"/>
          </a:p>
          <a:p>
            <a:pPr>
              <a:spcAft>
                <a:spcPts val="600"/>
              </a:spcAft>
            </a:pPr>
            <a:r>
              <a:rPr lang="en-US" altLang="en-US" sz="2000" dirty="0">
                <a:solidFill>
                  <a:srgbClr val="002060"/>
                </a:solidFill>
              </a:rPr>
              <a:t>Indirect Tensile at High Temperature Test    (VTM 145)</a:t>
            </a:r>
          </a:p>
          <a:p>
            <a:r>
              <a:rPr lang="en-US" altLang="en-US" sz="2000" dirty="0">
                <a:solidFill>
                  <a:srgbClr val="00B050"/>
                </a:solidFill>
              </a:rPr>
              <a:t>St ≥ 133 kPa (Dry)</a:t>
            </a:r>
          </a:p>
          <a:p>
            <a:r>
              <a:rPr lang="en-US" altLang="en-US" sz="2000" dirty="0">
                <a:solidFill>
                  <a:srgbClr val="00B050"/>
                </a:solidFill>
              </a:rPr>
              <a:t>St ≥ 100 kPa (Wet)</a:t>
            </a:r>
          </a:p>
        </p:txBody>
      </p:sp>
      <p:sp>
        <p:nvSpPr>
          <p:cNvPr id="30" name="TextBox 18">
            <a:extLst>
              <a:ext uri="{FF2B5EF4-FFF2-40B4-BE49-F238E27FC236}">
                <a16:creationId xmlns:a16="http://schemas.microsoft.com/office/drawing/2014/main" id="{6D296EC5-1B0C-1FE9-FD2B-CC82ABEE75CD}"/>
              </a:ext>
            </a:extLst>
          </p:cNvPr>
          <p:cNvSpPr txBox="1">
            <a:spLocks noChangeArrowheads="1"/>
          </p:cNvSpPr>
          <p:nvPr/>
        </p:nvSpPr>
        <p:spPr bwMode="auto">
          <a:xfrm>
            <a:off x="4315947" y="4540699"/>
            <a:ext cx="3560106" cy="1461939"/>
          </a:xfrm>
          <a:prstGeom prst="rect">
            <a:avLst/>
          </a:prstGeom>
          <a:solidFill>
            <a:schemeClr val="bg1"/>
          </a:solidFill>
          <a:ln w="38100">
            <a:solidFill>
              <a:srgbClr val="002060"/>
            </a:solidFill>
          </a:ln>
        </p:spPr>
        <p:txBody>
          <a:bodyPr wrap="square">
            <a:spAutoFit/>
          </a:bodyPr>
          <a:lstStyle>
            <a:lvl1pPr>
              <a:spcBef>
                <a:spcPct val="20000"/>
              </a:spcBef>
              <a:buChar char="•"/>
              <a:defRPr sz="3200">
                <a:solidFill>
                  <a:srgbClr val="003399"/>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0033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003399"/>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003399"/>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00339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003399"/>
                </a:solidFill>
                <a:latin typeface="Arial" panose="020B0604020202020204" pitchFamily="34" charset="0"/>
                <a:ea typeface="MS PGothic" panose="020B0600070205080204" pitchFamily="34" charset="-128"/>
              </a:defRPr>
            </a:lvl9pPr>
          </a:lstStyle>
          <a:p>
            <a:pPr algn="ctr">
              <a:spcBef>
                <a:spcPct val="0"/>
              </a:spcBef>
              <a:spcAft>
                <a:spcPts val="600"/>
              </a:spcAft>
              <a:buNone/>
            </a:pPr>
            <a:r>
              <a:rPr lang="en-US" altLang="en-US" sz="2400" b="1" dirty="0">
                <a:solidFill>
                  <a:srgbClr val="C00000"/>
                </a:solidFill>
              </a:rPr>
              <a:t>Moisture Damage</a:t>
            </a:r>
            <a:endParaRPr lang="en-US" altLang="en-US" sz="2000" b="1" dirty="0">
              <a:solidFill>
                <a:srgbClr val="002060"/>
              </a:solidFill>
            </a:endParaRPr>
          </a:p>
          <a:p>
            <a:pPr algn="ctr">
              <a:spcBef>
                <a:spcPct val="0"/>
              </a:spcBef>
              <a:buFontTx/>
              <a:buNone/>
            </a:pPr>
            <a:r>
              <a:rPr lang="en-US" altLang="en-US" sz="2000" b="1" dirty="0">
                <a:solidFill>
                  <a:srgbClr val="002060"/>
                </a:solidFill>
              </a:rPr>
              <a:t>Tensile Strength Ratio Test </a:t>
            </a:r>
          </a:p>
          <a:p>
            <a:pPr algn="ctr">
              <a:spcBef>
                <a:spcPct val="0"/>
              </a:spcBef>
              <a:buFontTx/>
              <a:buNone/>
            </a:pPr>
            <a:r>
              <a:rPr lang="en-US" altLang="en-US" sz="2000" b="1" dirty="0">
                <a:solidFill>
                  <a:srgbClr val="002060"/>
                </a:solidFill>
              </a:rPr>
              <a:t>(AASHTO T 283)</a:t>
            </a:r>
          </a:p>
          <a:p>
            <a:pPr algn="ctr">
              <a:spcBef>
                <a:spcPct val="0"/>
              </a:spcBef>
              <a:buNone/>
            </a:pPr>
            <a:r>
              <a:rPr lang="en-US" altLang="en-US" sz="2000" b="1" dirty="0">
                <a:solidFill>
                  <a:srgbClr val="00B050"/>
                </a:solidFill>
              </a:rPr>
              <a:t>TSR ≥ 80 %</a:t>
            </a:r>
          </a:p>
        </p:txBody>
      </p:sp>
      <p:pic>
        <p:nvPicPr>
          <p:cNvPr id="6" name="Picture 5">
            <a:extLst>
              <a:ext uri="{FF2B5EF4-FFF2-40B4-BE49-F238E27FC236}">
                <a16:creationId xmlns:a16="http://schemas.microsoft.com/office/drawing/2014/main" id="{D9EEAC15-E1AB-00C7-E0DC-88B199B0EFE9}"/>
              </a:ext>
            </a:extLst>
          </p:cNvPr>
          <p:cNvPicPr>
            <a:picLocks noChangeAspect="1"/>
          </p:cNvPicPr>
          <p:nvPr/>
        </p:nvPicPr>
        <p:blipFill>
          <a:blip r:embed="rId4"/>
          <a:stretch>
            <a:fillRect/>
          </a:stretch>
        </p:blipFill>
        <p:spPr>
          <a:xfrm>
            <a:off x="3085372" y="5526528"/>
            <a:ext cx="1805766" cy="1188720"/>
          </a:xfrm>
          <a:prstGeom prst="rect">
            <a:avLst/>
          </a:prstGeom>
          <a:effectLst>
            <a:softEdge rad="38100"/>
          </a:effectLst>
        </p:spPr>
      </p:pic>
      <p:sp>
        <p:nvSpPr>
          <p:cNvPr id="8" name="Rectangle 2">
            <a:extLst>
              <a:ext uri="{FF2B5EF4-FFF2-40B4-BE49-F238E27FC236}">
                <a16:creationId xmlns:a16="http://schemas.microsoft.com/office/drawing/2014/main" id="{F69CD3EE-4238-F883-DB4C-646160124B30}"/>
              </a:ext>
            </a:extLst>
          </p:cNvPr>
          <p:cNvSpPr txBox="1">
            <a:spLocks noChangeArrowheads="1"/>
          </p:cNvSpPr>
          <p:nvPr/>
        </p:nvSpPr>
        <p:spPr>
          <a:xfrm>
            <a:off x="609600" y="33453"/>
            <a:ext cx="10972800" cy="697262"/>
          </a:xfrm>
          <a:prstGeom prst="rect">
            <a:avLst/>
          </a:prstGeom>
        </p:spPr>
        <p:txBody>
          <a:bodyPr vert="horz" lIns="137160" tIns="45720" rIns="137160" bIns="45720" rtlCol="0" anchor="ctr">
            <a:normAutofit/>
          </a:bodyPr>
          <a:lstStyle>
            <a:lvl1pPr>
              <a:lnSpc>
                <a:spcPct val="90000"/>
              </a:lnSpc>
              <a:spcBef>
                <a:spcPct val="0"/>
              </a:spcBef>
              <a:buNone/>
              <a:defRPr sz="4000" b="1">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defRPr>
            </a:lvl1pPr>
          </a:lstStyle>
          <a:p>
            <a:r>
              <a:rPr lang="en-US" altLang="en-US" dirty="0"/>
              <a:t>VDOT BMD Specification</a:t>
            </a:r>
          </a:p>
        </p:txBody>
      </p:sp>
      <p:pic>
        <p:nvPicPr>
          <p:cNvPr id="2" name="Picture 6">
            <a:extLst>
              <a:ext uri="{FF2B5EF4-FFF2-40B4-BE49-F238E27FC236}">
                <a16:creationId xmlns:a16="http://schemas.microsoft.com/office/drawing/2014/main" id="{E2EEF96F-F504-96DF-24D4-779D0AD462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724"/>
          <a:stretch/>
        </p:blipFill>
        <p:spPr bwMode="auto">
          <a:xfrm>
            <a:off x="8405247" y="5103690"/>
            <a:ext cx="3560106" cy="1680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645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333C-A214-82BC-C88E-F8C48FA375BE}"/>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511F2AAE-CF2E-86BB-6EB4-5012106AC981}"/>
              </a:ext>
            </a:extLst>
          </p:cNvPr>
          <p:cNvSpPr>
            <a:spLocks noGrp="1" noChangeArrowheads="1"/>
          </p:cNvSpPr>
          <p:nvPr>
            <p:ph type="title"/>
          </p:nvPr>
        </p:nvSpPr>
        <p:spPr>
          <a:xfrm>
            <a:off x="609600" y="33453"/>
            <a:ext cx="1139854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Challenges in BMD</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8" name="Picture 7" descr="A diagram of a process&#10;&#10;Description automatically generated">
            <a:extLst>
              <a:ext uri="{FF2B5EF4-FFF2-40B4-BE49-F238E27FC236}">
                <a16:creationId xmlns:a16="http://schemas.microsoft.com/office/drawing/2014/main" id="{F029DBE9-73B3-35B4-9F6F-A81CBB7AA213}"/>
              </a:ext>
            </a:extLst>
          </p:cNvPr>
          <p:cNvPicPr>
            <a:picLocks noChangeAspect="1"/>
          </p:cNvPicPr>
          <p:nvPr/>
        </p:nvPicPr>
        <p:blipFill>
          <a:blip r:embed="rId3"/>
          <a:stretch>
            <a:fillRect/>
          </a:stretch>
        </p:blipFill>
        <p:spPr>
          <a:xfrm>
            <a:off x="3841995" y="1158261"/>
            <a:ext cx="8214377" cy="5288291"/>
          </a:xfrm>
          <a:prstGeom prst="rect">
            <a:avLst/>
          </a:prstGeom>
        </p:spPr>
      </p:pic>
      <p:sp>
        <p:nvSpPr>
          <p:cNvPr id="9" name="Rectangle 8">
            <a:extLst>
              <a:ext uri="{FF2B5EF4-FFF2-40B4-BE49-F238E27FC236}">
                <a16:creationId xmlns:a16="http://schemas.microsoft.com/office/drawing/2014/main" id="{ECA2AABF-D46B-A48E-4CFE-088A5E61677B}"/>
              </a:ext>
            </a:extLst>
          </p:cNvPr>
          <p:cNvSpPr/>
          <p:nvPr/>
        </p:nvSpPr>
        <p:spPr>
          <a:xfrm>
            <a:off x="3621024" y="982218"/>
            <a:ext cx="8435348" cy="4206240"/>
          </a:xfrm>
          <a:prstGeom prst="rect">
            <a:avLst/>
          </a:prstGeom>
          <a:noFill/>
          <a:ln w="57150" cap="flat" cmpd="sng" algn="ctr">
            <a:solidFill>
              <a:srgbClr val="BD849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0" name="Rectangle 9">
            <a:extLst>
              <a:ext uri="{FF2B5EF4-FFF2-40B4-BE49-F238E27FC236}">
                <a16:creationId xmlns:a16="http://schemas.microsoft.com/office/drawing/2014/main" id="{7AB9D6A0-9215-2E33-1F8F-61B66D13CC8A}"/>
              </a:ext>
            </a:extLst>
          </p:cNvPr>
          <p:cNvSpPr/>
          <p:nvPr/>
        </p:nvSpPr>
        <p:spPr>
          <a:xfrm>
            <a:off x="3621024" y="5305981"/>
            <a:ext cx="8435348" cy="1323134"/>
          </a:xfrm>
          <a:prstGeom prst="rect">
            <a:avLst/>
          </a:prstGeom>
          <a:noFill/>
          <a:ln w="57150" cap="flat" cmpd="sng" algn="ctr">
            <a:solidFill>
              <a:srgbClr val="F2914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DA085778-9E4F-B0F1-6F30-561D0611B84D}"/>
              </a:ext>
            </a:extLst>
          </p:cNvPr>
          <p:cNvSpPr/>
          <p:nvPr/>
        </p:nvSpPr>
        <p:spPr>
          <a:xfrm>
            <a:off x="135628" y="1524380"/>
            <a:ext cx="3351284" cy="1945006"/>
          </a:xfrm>
          <a:prstGeom prst="wedgeRoundRectCallout">
            <a:avLst>
              <a:gd name="adj1" fmla="val 65910"/>
              <a:gd name="adj2" fmla="val -56173"/>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indent="-228600" algn="l">
              <a:lnSpc>
                <a:spcPct val="119000"/>
              </a:lnSpc>
              <a:spcAft>
                <a:spcPts val="600"/>
              </a:spcAft>
            </a:pPr>
            <a:r>
              <a:rPr lang="en-US" sz="1800" kern="1400" dirty="0">
                <a:ln>
                  <a:noFill/>
                </a:ln>
                <a:solidFill>
                  <a:srgbClr val="000000"/>
                </a:solidFill>
                <a:effectLst/>
                <a:latin typeface="Symbol" panose="05050102010706020507" pitchFamily="18" charset="2"/>
              </a:rPr>
              <a:t>¨</a:t>
            </a:r>
            <a:r>
              <a:rPr lang="en-US" sz="1800" kern="1400" dirty="0">
                <a:ln>
                  <a:noFill/>
                </a:ln>
                <a:solidFill>
                  <a:srgbClr val="000000"/>
                </a:solidFill>
                <a:effectLst/>
                <a:latin typeface="Calibri" panose="020F0502020204030204" pitchFamily="34" charset="0"/>
              </a:rPr>
              <a:t> </a:t>
            </a:r>
            <a:r>
              <a:rPr lang="en-US" sz="1800" b="1" kern="1400" dirty="0">
                <a:ln>
                  <a:noFill/>
                </a:ln>
                <a:solidFill>
                  <a:srgbClr val="000000"/>
                </a:solidFill>
                <a:effectLst/>
                <a:latin typeface="Times New Roman" panose="02020603050405020304" pitchFamily="18" charset="0"/>
              </a:rPr>
              <a:t>Design Process: </a:t>
            </a:r>
            <a:r>
              <a:rPr lang="en-US" sz="1800" kern="1400" dirty="0">
                <a:ln>
                  <a:noFill/>
                </a:ln>
                <a:solidFill>
                  <a:srgbClr val="000000"/>
                </a:solidFill>
                <a:effectLst/>
                <a:latin typeface="Times New Roman" panose="02020603050405020304" pitchFamily="18" charset="0"/>
              </a:rPr>
              <a:t>Validated through a series of  laboratory performance tests, with potential challenges and risks of redesigning.</a:t>
            </a:r>
            <a:endParaRPr lang="en-US" sz="1800" kern="1400" dirty="0">
              <a:ln>
                <a:noFill/>
              </a:ln>
              <a:solidFill>
                <a:srgbClr val="000000"/>
              </a:solidFill>
              <a:effectLst/>
              <a:latin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8B7C3689-8773-08C6-7E73-50592413EDDE}"/>
              </a:ext>
            </a:extLst>
          </p:cNvPr>
          <p:cNvSpPr/>
          <p:nvPr/>
        </p:nvSpPr>
        <p:spPr>
          <a:xfrm>
            <a:off x="135628" y="3969258"/>
            <a:ext cx="3351284" cy="2294732"/>
          </a:xfrm>
          <a:prstGeom prst="wedgeRoundRectCallout">
            <a:avLst>
              <a:gd name="adj1" fmla="val 58676"/>
              <a:gd name="adj2" fmla="val 26643"/>
              <a:gd name="adj3" fmla="val 16667"/>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indent="-228600" algn="l">
              <a:lnSpc>
                <a:spcPct val="119000"/>
              </a:lnSpc>
              <a:spcAft>
                <a:spcPts val="600"/>
              </a:spcAft>
            </a:pPr>
            <a:r>
              <a:rPr lang="en-US" sz="1800" kern="1400" dirty="0">
                <a:ln>
                  <a:noFill/>
                </a:ln>
                <a:solidFill>
                  <a:srgbClr val="000000"/>
                </a:solidFill>
                <a:effectLst/>
                <a:latin typeface="Symbol" panose="05050102010706020507" pitchFamily="18" charset="2"/>
              </a:rPr>
              <a:t>¨</a:t>
            </a:r>
            <a:r>
              <a:rPr lang="en-US" sz="1800" kern="1400" dirty="0">
                <a:ln>
                  <a:noFill/>
                </a:ln>
                <a:solidFill>
                  <a:srgbClr val="000000"/>
                </a:solidFill>
                <a:effectLst/>
                <a:latin typeface="Calibri" panose="020F0502020204030204" pitchFamily="34" charset="0"/>
              </a:rPr>
              <a:t> </a:t>
            </a:r>
            <a:r>
              <a:rPr lang="en-US" sz="1800" b="1" kern="1400" dirty="0">
                <a:ln>
                  <a:noFill/>
                </a:ln>
                <a:solidFill>
                  <a:srgbClr val="000000"/>
                </a:solidFill>
                <a:effectLst/>
                <a:latin typeface="Times New Roman" panose="02020603050405020304" pitchFamily="18" charset="0"/>
              </a:rPr>
              <a:t>Production Variability: </a:t>
            </a:r>
            <a:r>
              <a:rPr lang="en-US" sz="1800" kern="1400" dirty="0">
                <a:ln>
                  <a:noFill/>
                </a:ln>
                <a:solidFill>
                  <a:srgbClr val="000000"/>
                </a:solidFill>
                <a:effectLst/>
                <a:latin typeface="Times New Roman" panose="02020603050405020304" pitchFamily="18" charset="0"/>
              </a:rPr>
              <a:t>Difficulty in identifying key factors due to the complex interactions between constituent material properties.</a:t>
            </a:r>
            <a:endParaRPr lang="en-US" sz="1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04762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85C1-BB7F-4D90-BADC-3F7314F06CDB}"/>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98D87A8C-1CAA-FE92-3DAD-F20E955B3712}"/>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Evaluated Mixtures – </a:t>
            </a:r>
            <a:r>
              <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Volumetrics / Design</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5" name="Table 4">
            <a:extLst>
              <a:ext uri="{FF2B5EF4-FFF2-40B4-BE49-F238E27FC236}">
                <a16:creationId xmlns:a16="http://schemas.microsoft.com/office/drawing/2014/main" id="{ECAD259F-E6BF-0973-7E37-E1EA10F09CF7}"/>
              </a:ext>
            </a:extLst>
          </p:cNvPr>
          <p:cNvGraphicFramePr>
            <a:graphicFrameLocks noGrp="1"/>
          </p:cNvGraphicFramePr>
          <p:nvPr/>
        </p:nvGraphicFramePr>
        <p:xfrm>
          <a:off x="1867984" y="870616"/>
          <a:ext cx="8456031" cy="5852157"/>
        </p:xfrm>
        <a:graphic>
          <a:graphicData uri="http://schemas.openxmlformats.org/drawingml/2006/table">
            <a:tbl>
              <a:tblPr firstRow="1" firstCol="1" bandRow="1"/>
              <a:tblGrid>
                <a:gridCol w="1924116">
                  <a:extLst>
                    <a:ext uri="{9D8B030D-6E8A-4147-A177-3AD203B41FA5}">
                      <a16:colId xmlns:a16="http://schemas.microsoft.com/office/drawing/2014/main" val="2147908307"/>
                    </a:ext>
                  </a:extLst>
                </a:gridCol>
                <a:gridCol w="1002748">
                  <a:extLst>
                    <a:ext uri="{9D8B030D-6E8A-4147-A177-3AD203B41FA5}">
                      <a16:colId xmlns:a16="http://schemas.microsoft.com/office/drawing/2014/main" val="1092101441"/>
                    </a:ext>
                  </a:extLst>
                </a:gridCol>
                <a:gridCol w="1028460">
                  <a:extLst>
                    <a:ext uri="{9D8B030D-6E8A-4147-A177-3AD203B41FA5}">
                      <a16:colId xmlns:a16="http://schemas.microsoft.com/office/drawing/2014/main" val="1581605956"/>
                    </a:ext>
                  </a:extLst>
                </a:gridCol>
                <a:gridCol w="1054175">
                  <a:extLst>
                    <a:ext uri="{9D8B030D-6E8A-4147-A177-3AD203B41FA5}">
                      <a16:colId xmlns:a16="http://schemas.microsoft.com/office/drawing/2014/main" val="2315139259"/>
                    </a:ext>
                  </a:extLst>
                </a:gridCol>
                <a:gridCol w="1079889">
                  <a:extLst>
                    <a:ext uri="{9D8B030D-6E8A-4147-A177-3AD203B41FA5}">
                      <a16:colId xmlns:a16="http://schemas.microsoft.com/office/drawing/2014/main" val="3119654278"/>
                    </a:ext>
                  </a:extLst>
                </a:gridCol>
                <a:gridCol w="1126044">
                  <a:extLst>
                    <a:ext uri="{9D8B030D-6E8A-4147-A177-3AD203B41FA5}">
                      <a16:colId xmlns:a16="http://schemas.microsoft.com/office/drawing/2014/main" val="2308209882"/>
                    </a:ext>
                  </a:extLst>
                </a:gridCol>
                <a:gridCol w="1240599">
                  <a:extLst>
                    <a:ext uri="{9D8B030D-6E8A-4147-A177-3AD203B41FA5}">
                      <a16:colId xmlns:a16="http://schemas.microsoft.com/office/drawing/2014/main" val="505291202"/>
                    </a:ext>
                  </a:extLst>
                </a:gridCol>
              </a:tblGrid>
              <a:tr h="736680">
                <a:tc>
                  <a:txBody>
                    <a:bodyPr/>
                    <a:lstStyle/>
                    <a:p>
                      <a:pPr marL="0" marR="0">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ID</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I</a:t>
                      </a:r>
                    </a:p>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30_C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II</a:t>
                      </a:r>
                    </a:p>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30_O</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III</a:t>
                      </a:r>
                    </a:p>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45_HR</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IV</a:t>
                      </a:r>
                    </a:p>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45_HR_RA</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V</a:t>
                      </a:r>
                    </a:p>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45_HR_L</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Mixture VI</a:t>
                      </a:r>
                    </a:p>
                    <a:p>
                      <a:pPr marL="0" marR="0" algn="ctr">
                        <a:lnSpc>
                          <a:spcPct val="115000"/>
                        </a:lnSpc>
                        <a:spcBef>
                          <a:spcPts val="0"/>
                        </a:spcBef>
                        <a:spcAft>
                          <a:spcPts val="0"/>
                        </a:spcAft>
                      </a:pPr>
                      <a:r>
                        <a:rPr lang="en-US" sz="1200" b="1" dirty="0">
                          <a:effectLst/>
                          <a:latin typeface="Times New Roman" panose="02020603050405020304" pitchFamily="18" charset="0"/>
                          <a:cs typeface="Times New Roman" panose="02020603050405020304" pitchFamily="18" charset="0"/>
                        </a:rPr>
                        <a:t>60_HR_L_RA</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extLst>
                  <a:ext uri="{0D108BD9-81ED-4DB2-BD59-A6C34878D82A}">
                    <a16:rowId xmlns:a16="http://schemas.microsoft.com/office/drawing/2014/main" val="3045150100"/>
                  </a:ext>
                </a:extLst>
              </a:tr>
              <a:tr h="444828">
                <a:tc>
                  <a:txBody>
                    <a:bodyPr/>
                    <a:lstStyle/>
                    <a:p>
                      <a:pPr marL="0" marR="0">
                        <a:spcBef>
                          <a:spcPts val="0"/>
                        </a:spcBef>
                        <a:spcAft>
                          <a:spcPts val="0"/>
                        </a:spcAft>
                      </a:pPr>
                      <a:r>
                        <a:rPr lang="en-US" sz="1200" b="1" dirty="0">
                          <a:effectLst/>
                          <a:latin typeface="Times New Roman" panose="02020603050405020304" pitchFamily="18" charset="0"/>
                          <a:cs typeface="Times New Roman" panose="02020603050405020304" pitchFamily="18" charset="0"/>
                        </a:rPr>
                        <a:t>Description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Non-BMD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BMD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BMD HRAP</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BMD HRAP</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BMD HRAP</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BMD HRAP</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extLst>
                  <a:ext uri="{0D108BD9-81ED-4DB2-BD59-A6C34878D82A}">
                    <a16:rowId xmlns:a16="http://schemas.microsoft.com/office/drawing/2014/main" val="3194039919"/>
                  </a:ext>
                </a:extLst>
              </a:tr>
              <a:tr h="222411">
                <a:tc gridSpan="7">
                  <a:txBody>
                    <a:bodyPr/>
                    <a:lstStyle/>
                    <a:p>
                      <a:pPr marL="0" marR="0">
                        <a:spcBef>
                          <a:spcPts val="0"/>
                        </a:spcBef>
                        <a:spcAft>
                          <a:spcPts val="0"/>
                        </a:spcAft>
                      </a:pPr>
                      <a:r>
                        <a:rPr lang="en-US" sz="1200" b="1" dirty="0">
                          <a:effectLst/>
                          <a:latin typeface="Times New Roman" panose="02020603050405020304" pitchFamily="18" charset="0"/>
                          <a:cs typeface="Times New Roman" panose="02020603050405020304" pitchFamily="18" charset="0"/>
                        </a:rPr>
                        <a:t>Composition</a:t>
                      </a: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669" marR="6966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2358921"/>
                  </a:ext>
                </a:extLst>
              </a:tr>
              <a:tr h="222411">
                <a:tc>
                  <a:txBody>
                    <a:bodyPr/>
                    <a:lstStyle/>
                    <a:p>
                      <a:pPr marL="0" marR="0">
                        <a:spcBef>
                          <a:spcPts val="0"/>
                        </a:spcBef>
                        <a:spcAft>
                          <a:spcPts val="0"/>
                        </a:spcAft>
                      </a:pPr>
                      <a:r>
                        <a:rPr lang="en-US" sz="1200" dirty="0">
                          <a:effectLst/>
                          <a:latin typeface="Times New Roman" panose="02020603050405020304" pitchFamily="18" charset="0"/>
                          <a:cs typeface="Times New Roman" panose="02020603050405020304" pitchFamily="18" charset="0"/>
                        </a:rPr>
                        <a:t>RAP Content,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647431513"/>
                  </a:ext>
                </a:extLst>
              </a:tr>
              <a:tr h="444828">
                <a:tc>
                  <a:txBody>
                    <a:bodyPr/>
                    <a:lstStyle/>
                    <a:p>
                      <a:pPr marL="0" marR="0">
                        <a:spcBef>
                          <a:spcPts val="0"/>
                        </a:spcBef>
                        <a:spcAft>
                          <a:spcPts val="0"/>
                        </a:spcAft>
                      </a:pPr>
                      <a:r>
                        <a:rPr lang="en-US" sz="1200" dirty="0">
                          <a:effectLst/>
                          <a:latin typeface="Times New Roman" panose="02020603050405020304" pitchFamily="18" charset="0"/>
                          <a:cs typeface="Times New Roman" panose="02020603050405020304" pitchFamily="18" charset="0"/>
                        </a:rPr>
                        <a:t>Asphalt Binder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PG 64S-22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PG 64S-22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PG 64S-22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PG 64S-22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PG 58-28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PG 58-28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extLst>
                  <a:ext uri="{0D108BD9-81ED-4DB2-BD59-A6C34878D82A}">
                    <a16:rowId xmlns:a16="http://schemas.microsoft.com/office/drawing/2014/main" val="1353377296"/>
                  </a:ext>
                </a:extLst>
              </a:tr>
              <a:tr h="222411">
                <a:tc>
                  <a:txBody>
                    <a:bodyPr/>
                    <a:lstStyle/>
                    <a:p>
                      <a:pPr marL="0" marR="0">
                        <a:spcBef>
                          <a:spcPts val="0"/>
                        </a:spcBef>
                        <a:spcAft>
                          <a:spcPts val="0"/>
                        </a:spcAft>
                      </a:pPr>
                      <a:r>
                        <a:rPr lang="en-US" sz="1200" dirty="0">
                          <a:effectLst/>
                          <a:latin typeface="Times New Roman" panose="02020603050405020304" pitchFamily="18" charset="0"/>
                          <a:cs typeface="Times New Roman" panose="02020603050405020304" pitchFamily="18" charset="0"/>
                        </a:rPr>
                        <a:t>Additives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WMA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WMA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WMA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WMA + RA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WMA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WMA + RA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3947038843"/>
                  </a:ext>
                </a:extLst>
              </a:tr>
              <a:tr h="222411">
                <a:tc gridSpan="7">
                  <a:txBody>
                    <a:bodyPr/>
                    <a:lstStyle/>
                    <a:p>
                      <a:pPr marL="0" marR="0">
                        <a:spcBef>
                          <a:spcPts val="0"/>
                        </a:spcBef>
                        <a:spcAft>
                          <a:spcPts val="0"/>
                        </a:spcAft>
                      </a:pPr>
                      <a:r>
                        <a:rPr lang="en-US" sz="1200" b="1" dirty="0">
                          <a:effectLst/>
                          <a:latin typeface="Times New Roman" panose="02020603050405020304" pitchFamily="18" charset="0"/>
                          <a:cs typeface="Times New Roman" panose="02020603050405020304" pitchFamily="18" charset="0"/>
                        </a:rPr>
                        <a:t>Property</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669" marR="6966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0585287"/>
                  </a:ext>
                </a:extLst>
              </a:tr>
              <a:tr h="222411">
                <a:tc>
                  <a:txBody>
                    <a:bodyPr/>
                    <a:lstStyle/>
                    <a:p>
                      <a:pPr marL="0" marR="0">
                        <a:spcBef>
                          <a:spcPts val="0"/>
                        </a:spcBef>
                        <a:spcAft>
                          <a:spcPts val="0"/>
                        </a:spcAft>
                      </a:pPr>
                      <a:r>
                        <a:rPr lang="en-US" sz="1200" dirty="0" err="1">
                          <a:effectLst/>
                          <a:latin typeface="Times New Roman" panose="02020603050405020304" pitchFamily="18" charset="0"/>
                          <a:cs typeface="Times New Roman" panose="02020603050405020304" pitchFamily="18" charset="0"/>
                        </a:rPr>
                        <a:t>N</a:t>
                      </a:r>
                      <a:r>
                        <a:rPr lang="en-US" sz="1200" baseline="-25000" dirty="0" err="1">
                          <a:effectLst/>
                          <a:latin typeface="Times New Roman" panose="02020603050405020304" pitchFamily="18" charset="0"/>
                          <a:cs typeface="Times New Roman" panose="02020603050405020304" pitchFamily="18" charset="0"/>
                        </a:rPr>
                        <a:t>design</a:t>
                      </a:r>
                      <a:r>
                        <a:rPr lang="en-US" sz="1200" dirty="0">
                          <a:effectLst/>
                          <a:latin typeface="Times New Roman" panose="02020603050405020304" pitchFamily="18" charset="0"/>
                          <a:cs typeface="Times New Roman" panose="02020603050405020304" pitchFamily="18" charset="0"/>
                        </a:rPr>
                        <a:t>, gyrations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1241989805"/>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NMAS, 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263917541"/>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Asphalt Content, %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6.8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6.2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4000778909"/>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Rice SG (</a:t>
                      </a:r>
                      <a:r>
                        <a:rPr lang="en-US" sz="1200" dirty="0" err="1">
                          <a:effectLst/>
                          <a:latin typeface="Times New Roman" panose="02020603050405020304" pitchFamily="18" charset="0"/>
                          <a:cs typeface="Times New Roman" panose="02020603050405020304" pitchFamily="18" charset="0"/>
                        </a:rPr>
                        <a:t>G</a:t>
                      </a:r>
                      <a:r>
                        <a:rPr lang="en-US" sz="1200" baseline="-25000" dirty="0" err="1">
                          <a:effectLst/>
                          <a:latin typeface="Times New Roman" panose="02020603050405020304" pitchFamily="18" charset="0"/>
                          <a:cs typeface="Times New Roman" panose="02020603050405020304" pitchFamily="18" charset="0"/>
                        </a:rPr>
                        <a:t>mm</a:t>
                      </a:r>
                      <a:r>
                        <a:rPr lang="en-US" sz="12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2.531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2.517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2.497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2.519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2.521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2.538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3701498660"/>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VTM,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1953465644"/>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VMA,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16.8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15.9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20.2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16.9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17.9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15.3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1119182936"/>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VFA,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76.2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87.0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74.3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84.0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76.6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3844129093"/>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FA Ratio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2427351155"/>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Mixture Bulk SG (</a:t>
                      </a:r>
                      <a:r>
                        <a:rPr lang="en-US" sz="1200" dirty="0" err="1">
                          <a:effectLst/>
                          <a:latin typeface="Times New Roman" panose="02020603050405020304" pitchFamily="18" charset="0"/>
                          <a:cs typeface="Times New Roman" panose="02020603050405020304" pitchFamily="18" charset="0"/>
                        </a:rPr>
                        <a:t>G</a:t>
                      </a:r>
                      <a:r>
                        <a:rPr lang="en-US" sz="1200" baseline="-25000" dirty="0" err="1">
                          <a:effectLst/>
                          <a:latin typeface="Times New Roman" panose="02020603050405020304" pitchFamily="18" charset="0"/>
                          <a:cs typeface="Times New Roman" panose="02020603050405020304" pitchFamily="18" charset="0"/>
                        </a:rPr>
                        <a:t>mb</a:t>
                      </a:r>
                      <a:r>
                        <a:rPr lang="en-US" sz="12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2.429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2.465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2.367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2.452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2.415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2.500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tc>
                <a:extLst>
                  <a:ext uri="{0D108BD9-81ED-4DB2-BD59-A6C34878D82A}">
                    <a16:rowId xmlns:a16="http://schemas.microsoft.com/office/drawing/2014/main" val="1958945580"/>
                  </a:ext>
                </a:extLst>
              </a:tr>
              <a:tr h="222411">
                <a:tc gridSpan="7">
                  <a:txBody>
                    <a:bodyPr/>
                    <a:lstStyle/>
                    <a:p>
                      <a:pPr marL="0" marR="0">
                        <a:spcBef>
                          <a:spcPts val="0"/>
                        </a:spcBef>
                        <a:spcAft>
                          <a:spcPts val="0"/>
                        </a:spcAft>
                      </a:pPr>
                      <a:r>
                        <a:rPr lang="en-US" sz="1200" b="1" dirty="0">
                          <a:effectLst/>
                          <a:latin typeface="Times New Roman" panose="02020603050405020304" pitchFamily="18" charset="0"/>
                          <a:cs typeface="Times New Roman" panose="02020603050405020304" pitchFamily="18" charset="0"/>
                        </a:rPr>
                        <a:t>Performance Properties at Optimum Asphalt Binder Content</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669" marR="6966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5605107"/>
                  </a:ext>
                </a:extLst>
              </a:tr>
              <a:tr h="444828">
                <a:tc>
                  <a:txBody>
                    <a:bodyPr/>
                    <a:lstStyle/>
                    <a:p>
                      <a:pPr marL="0" marR="0" indent="0">
                        <a:spcBef>
                          <a:spcPts val="0"/>
                        </a:spcBef>
                        <a:spcAft>
                          <a:spcPts val="0"/>
                        </a:spcAft>
                      </a:pPr>
                      <a:r>
                        <a:rPr lang="en-US" sz="1200" dirty="0" err="1">
                          <a:effectLst/>
                          <a:latin typeface="Times New Roman" panose="02020603050405020304" pitchFamily="18" charset="0"/>
                          <a:cs typeface="Times New Roman" panose="02020603050405020304" pitchFamily="18" charset="0"/>
                        </a:rPr>
                        <a:t>Cantabro</a:t>
                      </a:r>
                      <a:r>
                        <a:rPr lang="en-US" sz="1200" dirty="0">
                          <a:effectLst/>
                          <a:latin typeface="Times New Roman" panose="02020603050405020304" pitchFamily="18" charset="0"/>
                          <a:cs typeface="Times New Roman" panose="02020603050405020304" pitchFamily="18" charset="0"/>
                        </a:rPr>
                        <a:t> Mass Loss,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3.2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extLst>
                  <a:ext uri="{0D108BD9-81ED-4DB2-BD59-A6C34878D82A}">
                    <a16:rowId xmlns:a16="http://schemas.microsoft.com/office/drawing/2014/main" val="1547976530"/>
                  </a:ext>
                </a:extLst>
              </a:tr>
              <a:tr h="444828">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APA Rut Depth at 64°C, 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7.2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3.7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extLst>
                  <a:ext uri="{0D108BD9-81ED-4DB2-BD59-A6C34878D82A}">
                    <a16:rowId xmlns:a16="http://schemas.microsoft.com/office/drawing/2014/main" val="1349064804"/>
                  </a:ext>
                </a:extLst>
              </a:tr>
              <a:tr h="222411">
                <a:tc>
                  <a:txBody>
                    <a:bodyPr/>
                    <a:lstStyle/>
                    <a:p>
                      <a:pPr marL="0" marR="0" indent="0">
                        <a:spcBef>
                          <a:spcPts val="0"/>
                        </a:spcBef>
                        <a:spcAft>
                          <a:spcPts val="0"/>
                        </a:spcAft>
                      </a:pPr>
                      <a:r>
                        <a:rPr lang="en-US" sz="1200" dirty="0">
                          <a:effectLst/>
                          <a:latin typeface="Times New Roman" panose="02020603050405020304" pitchFamily="18" charset="0"/>
                          <a:cs typeface="Times New Roman" panose="02020603050405020304" pitchFamily="18" charset="0"/>
                        </a:rPr>
                        <a:t>CT index at 25°C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299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96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141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128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7001" marR="77001" marT="0" marB="0" anchor="ctr"/>
                </a:tc>
                <a:extLst>
                  <a:ext uri="{0D108BD9-81ED-4DB2-BD59-A6C34878D82A}">
                    <a16:rowId xmlns:a16="http://schemas.microsoft.com/office/drawing/2014/main" val="63923994"/>
                  </a:ext>
                </a:extLst>
              </a:tr>
            </a:tbl>
          </a:graphicData>
        </a:graphic>
      </p:graphicFrame>
      <p:sp>
        <p:nvSpPr>
          <p:cNvPr id="7" name="Rectangle: Rounded Corners 6">
            <a:extLst>
              <a:ext uri="{FF2B5EF4-FFF2-40B4-BE49-F238E27FC236}">
                <a16:creationId xmlns:a16="http://schemas.microsoft.com/office/drawing/2014/main" id="{6A655DF5-2C36-03A7-3E05-7B540AFF2CA1}"/>
              </a:ext>
            </a:extLst>
          </p:cNvPr>
          <p:cNvSpPr/>
          <p:nvPr/>
        </p:nvSpPr>
        <p:spPr>
          <a:xfrm>
            <a:off x="1192192" y="870616"/>
            <a:ext cx="9815332" cy="1166528"/>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1E1A70-6EBF-17E5-B663-3AF714D62F4C}"/>
              </a:ext>
            </a:extLst>
          </p:cNvPr>
          <p:cNvSpPr/>
          <p:nvPr/>
        </p:nvSpPr>
        <p:spPr>
          <a:xfrm>
            <a:off x="1192192" y="3819646"/>
            <a:ext cx="9815332" cy="231493"/>
          </a:xfrm>
          <a:prstGeom prst="round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BA551C7-533E-ACEB-1E87-4C82723B8DD5}"/>
              </a:ext>
            </a:extLst>
          </p:cNvPr>
          <p:cNvSpPr/>
          <p:nvPr/>
        </p:nvSpPr>
        <p:spPr>
          <a:xfrm>
            <a:off x="1188333" y="4261411"/>
            <a:ext cx="9815332" cy="231493"/>
          </a:xfrm>
          <a:prstGeom prst="round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FBACDD3-5EBA-A7AE-A472-80A6D64B7252}"/>
              </a:ext>
            </a:extLst>
          </p:cNvPr>
          <p:cNvSpPr/>
          <p:nvPr/>
        </p:nvSpPr>
        <p:spPr>
          <a:xfrm>
            <a:off x="1188333" y="6494212"/>
            <a:ext cx="9815332" cy="231493"/>
          </a:xfrm>
          <a:prstGeom prst="roundRect">
            <a:avLst/>
          </a:prstGeom>
          <a:no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50B6616-E06A-4977-4CC7-4EFD68D67F57}"/>
              </a:ext>
            </a:extLst>
          </p:cNvPr>
          <p:cNvSpPr/>
          <p:nvPr/>
        </p:nvSpPr>
        <p:spPr>
          <a:xfrm>
            <a:off x="243068" y="1199237"/>
            <a:ext cx="717631" cy="509286"/>
          </a:xfrm>
          <a:prstGeom prst="rightArrow">
            <a:avLst/>
          </a:prstGeom>
          <a:solidFill>
            <a:srgbClr val="00B0F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00B9A4B-BEDD-F70B-FF41-930783603141}"/>
              </a:ext>
            </a:extLst>
          </p:cNvPr>
          <p:cNvSpPr/>
          <p:nvPr/>
        </p:nvSpPr>
        <p:spPr>
          <a:xfrm>
            <a:off x="243068" y="3680749"/>
            <a:ext cx="717631" cy="509286"/>
          </a:xfrm>
          <a:prstGeom prst="rightArrow">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406F1A6-C2C6-04B7-39FD-932776DEA5EC}"/>
              </a:ext>
            </a:extLst>
          </p:cNvPr>
          <p:cNvSpPr/>
          <p:nvPr/>
        </p:nvSpPr>
        <p:spPr>
          <a:xfrm>
            <a:off x="243068" y="4116057"/>
            <a:ext cx="717631" cy="509286"/>
          </a:xfrm>
          <a:prstGeom prst="rightArrow">
            <a:avLst/>
          </a:prstGeom>
          <a:solidFill>
            <a:srgbClr val="92D050"/>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5F84361-6CD2-8F76-0F6D-03D596A226FD}"/>
              </a:ext>
            </a:extLst>
          </p:cNvPr>
          <p:cNvSpPr/>
          <p:nvPr/>
        </p:nvSpPr>
        <p:spPr>
          <a:xfrm>
            <a:off x="243067" y="6315261"/>
            <a:ext cx="717631" cy="509286"/>
          </a:xfrm>
          <a:prstGeom prst="rightArrow">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9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5DB0D-08F1-30CD-8842-E17B082B5446}"/>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CDB907AE-491C-F9FF-0242-1F08764A1DAF}"/>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The Many Faces of “AI”</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Picture 11" descr="A close-up of a white paper with black text&#10;&#10;AI-generated content may be incorrect.">
            <a:extLst>
              <a:ext uri="{FF2B5EF4-FFF2-40B4-BE49-F238E27FC236}">
                <a16:creationId xmlns:a16="http://schemas.microsoft.com/office/drawing/2014/main" id="{B0BA625C-B6AB-DE21-90CA-F3A404BCDC5E}"/>
              </a:ext>
            </a:extLst>
          </p:cNvPr>
          <p:cNvPicPr>
            <a:picLocks noChangeAspect="1"/>
          </p:cNvPicPr>
          <p:nvPr/>
        </p:nvPicPr>
        <p:blipFill>
          <a:blip r:embed="rId3"/>
          <a:srcRect t="3985" r="6017" b="6667"/>
          <a:stretch/>
        </p:blipFill>
        <p:spPr>
          <a:xfrm>
            <a:off x="273269" y="872359"/>
            <a:ext cx="11687503" cy="5859517"/>
          </a:xfrm>
          <a:prstGeom prst="rect">
            <a:avLst/>
          </a:prstGeom>
        </p:spPr>
      </p:pic>
    </p:spTree>
    <p:extLst>
      <p:ext uri="{BB962C8B-B14F-4D97-AF65-F5344CB8AC3E}">
        <p14:creationId xmlns:p14="http://schemas.microsoft.com/office/powerpoint/2010/main" val="33286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39B12-3069-3269-36F9-3C44831B6F22}"/>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E65C6CF6-9CAA-7717-125D-F919EBF5E873}"/>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APT Experimental Program</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4" name="Graphic 13">
            <a:extLst>
              <a:ext uri="{FF2B5EF4-FFF2-40B4-BE49-F238E27FC236}">
                <a16:creationId xmlns:a16="http://schemas.microsoft.com/office/drawing/2014/main" id="{38541E1C-FC8C-655E-395E-506C2FFABD4E}"/>
              </a:ext>
            </a:extLst>
          </p:cNvPr>
          <p:cNvPicPr>
            <a:picLocks noChangeAspect="1"/>
          </p:cNvPicPr>
          <p:nvPr/>
        </p:nvPicPr>
        <p:blipFill>
          <a:blip r:embed="rId3">
            <a:extLst>
              <a:ext uri="{96DAC541-7B7A-43D3-8B79-37D633B846F1}">
                <asvg:svgBlip xmlns:asvg="http://schemas.microsoft.com/office/drawing/2016/SVG/main" r:embed="rId4"/>
              </a:ext>
            </a:extLst>
          </a:blip>
          <a:srcRect b="9316"/>
          <a:stretch/>
        </p:blipFill>
        <p:spPr>
          <a:xfrm>
            <a:off x="609600" y="908331"/>
            <a:ext cx="10241280" cy="2621948"/>
          </a:xfrm>
          <a:prstGeom prst="rect">
            <a:avLst/>
          </a:prstGeom>
        </p:spPr>
      </p:pic>
      <p:sp>
        <p:nvSpPr>
          <p:cNvPr id="15" name="TextBox 14">
            <a:extLst>
              <a:ext uri="{FF2B5EF4-FFF2-40B4-BE49-F238E27FC236}">
                <a16:creationId xmlns:a16="http://schemas.microsoft.com/office/drawing/2014/main" id="{0F567198-7875-B1D8-7B87-5367A2E36C89}"/>
              </a:ext>
            </a:extLst>
          </p:cNvPr>
          <p:cNvSpPr txBox="1"/>
          <p:nvPr/>
        </p:nvSpPr>
        <p:spPr>
          <a:xfrm>
            <a:off x="2582715" y="923536"/>
            <a:ext cx="2544870" cy="348541"/>
          </a:xfrm>
          <a:prstGeom prst="rect">
            <a:avLst/>
          </a:prstGeom>
          <a:noFill/>
          <a:ln>
            <a:noFill/>
          </a:ln>
        </p:spPr>
        <p:txBody>
          <a:bodyPr spcFirstLastPara="1" wrap="square" lIns="91425" tIns="45700" rIns="91425" bIns="45700" rtlCol="0" anchor="t" anchorCtr="0">
            <a:noAutofit/>
          </a:bodyPr>
          <a:lstStyle/>
          <a:p>
            <a:pPr marL="104140" indent="0">
              <a:buFont typeface="Times New Roman"/>
              <a:buNone/>
            </a:pPr>
            <a:r>
              <a:rPr lang="en-US" altLang="zh-CN" b="1" dirty="0">
                <a:solidFill>
                  <a:schemeClr val="bg1"/>
                </a:solidFill>
                <a:latin typeface="Times New Roman" panose="02020603050405020304" pitchFamily="18" charset="0"/>
                <a:cs typeface="Times New Roman" panose="02020603050405020304" pitchFamily="18" charset="0"/>
              </a:rPr>
              <a:t>Virginia APT Facility</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A721EE8-643A-1C6E-141D-0FE87AC55A69}"/>
              </a:ext>
            </a:extLst>
          </p:cNvPr>
          <p:cNvSpPr txBox="1"/>
          <p:nvPr/>
        </p:nvSpPr>
        <p:spPr>
          <a:xfrm>
            <a:off x="7491406" y="2847372"/>
            <a:ext cx="2544870" cy="348541"/>
          </a:xfrm>
          <a:prstGeom prst="rect">
            <a:avLst/>
          </a:prstGeom>
          <a:noFill/>
          <a:ln>
            <a:noFill/>
          </a:ln>
        </p:spPr>
        <p:txBody>
          <a:bodyPr spcFirstLastPara="1" wrap="square" lIns="91425" tIns="45700" rIns="91425" bIns="45700" rtlCol="0" anchor="t" anchorCtr="0">
            <a:noAutofit/>
          </a:bodyPr>
          <a:lstStyle/>
          <a:p>
            <a:pPr marL="104140" indent="0">
              <a:buFont typeface="Times New Roman"/>
              <a:buNone/>
            </a:pPr>
            <a:r>
              <a:rPr lang="en-US" altLang="zh-CN" b="1" dirty="0">
                <a:solidFill>
                  <a:schemeClr val="bg1"/>
                </a:solidFill>
                <a:latin typeface="Times New Roman" panose="02020603050405020304" pitchFamily="18" charset="0"/>
                <a:cs typeface="Times New Roman" panose="02020603050405020304" pitchFamily="18" charset="0"/>
              </a:rPr>
              <a:t>Laser Profile Mounted on the Carriage</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F86600C-32A3-5663-FF29-0A15C2790A7B}"/>
              </a:ext>
            </a:extLst>
          </p:cNvPr>
          <p:cNvPicPr>
            <a:picLocks noChangeAspect="1"/>
          </p:cNvPicPr>
          <p:nvPr/>
        </p:nvPicPr>
        <p:blipFill>
          <a:blip r:embed="rId5" cstate="print">
            <a:extLst>
              <a:ext uri="{28A0092B-C50C-407E-A947-70E740481C1C}">
                <a14:useLocalDpi xmlns:a14="http://schemas.microsoft.com/office/drawing/2010/main" val="0"/>
              </a:ext>
            </a:extLst>
          </a:blip>
          <a:srcRect b="9890"/>
          <a:stretch/>
        </p:blipFill>
        <p:spPr>
          <a:xfrm>
            <a:off x="1257780" y="3555323"/>
            <a:ext cx="9144000" cy="3159262"/>
          </a:xfrm>
          <a:prstGeom prst="rect">
            <a:avLst/>
          </a:prstGeom>
        </p:spPr>
      </p:pic>
      <p:sp>
        <p:nvSpPr>
          <p:cNvPr id="21" name="TextBox 20">
            <a:extLst>
              <a:ext uri="{FF2B5EF4-FFF2-40B4-BE49-F238E27FC236}">
                <a16:creationId xmlns:a16="http://schemas.microsoft.com/office/drawing/2014/main" id="{C9E5202A-7AFD-2E61-990E-BE64FA533612}"/>
              </a:ext>
            </a:extLst>
          </p:cNvPr>
          <p:cNvSpPr txBox="1"/>
          <p:nvPr/>
        </p:nvSpPr>
        <p:spPr>
          <a:xfrm>
            <a:off x="155107" y="4742762"/>
            <a:ext cx="1245427" cy="392191"/>
          </a:xfrm>
          <a:prstGeom prst="rect">
            <a:avLst/>
          </a:prstGeom>
          <a:noFill/>
          <a:ln>
            <a:noFill/>
          </a:ln>
        </p:spPr>
        <p:txBody>
          <a:bodyPr spcFirstLastPara="1" wrap="square" lIns="91425" tIns="45700" rIns="91425" bIns="45700" rtlCol="0" anchor="t" anchorCtr="0">
            <a:noAutofit/>
          </a:bodyPr>
          <a:lstStyle/>
          <a:p>
            <a:pPr marL="104140" indent="0" algn="ctr">
              <a:buFont typeface="Times New Roman"/>
              <a:buNone/>
            </a:pPr>
            <a:r>
              <a:rPr lang="en-US" altLang="zh-CN" sz="2400" b="1" dirty="0">
                <a:latin typeface="Times New Roman" panose="02020603050405020304" pitchFamily="18" charset="0"/>
                <a:cs typeface="Times New Roman" panose="02020603050405020304" pitchFamily="18" charset="0"/>
              </a:rPr>
              <a:t>Site Layout</a:t>
            </a:r>
            <a:endParaRPr lang="en-US" sz="24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C16D836-D7B7-638B-EE98-165FB7E5D9C5}"/>
              </a:ext>
            </a:extLst>
          </p:cNvPr>
          <p:cNvSpPr txBox="1"/>
          <p:nvPr/>
        </p:nvSpPr>
        <p:spPr>
          <a:xfrm>
            <a:off x="10208872" y="4546667"/>
            <a:ext cx="1734274" cy="392191"/>
          </a:xfrm>
          <a:prstGeom prst="rect">
            <a:avLst/>
          </a:prstGeom>
          <a:noFill/>
          <a:ln>
            <a:noFill/>
          </a:ln>
        </p:spPr>
        <p:txBody>
          <a:bodyPr spcFirstLastPara="1" wrap="square" lIns="91425" tIns="45700" rIns="91425" bIns="45700" rtlCol="0" anchor="t" anchorCtr="0">
            <a:noAutofit/>
          </a:bodyPr>
          <a:lstStyle>
            <a:defPPr>
              <a:defRPr lang="en-US"/>
            </a:defPPr>
            <a:lvl1pPr marL="104140" indent="0" algn="ctr">
              <a:buFont typeface="Times New Roman"/>
              <a:buNone/>
              <a:defRPr sz="2400" b="1">
                <a:latin typeface="Times New Roman" panose="02020603050405020304" pitchFamily="18" charset="0"/>
                <a:cs typeface="Times New Roman" panose="02020603050405020304" pitchFamily="18" charset="0"/>
              </a:defRPr>
            </a:lvl1pPr>
          </a:lstStyle>
          <a:p>
            <a:r>
              <a:rPr lang="en-US" altLang="zh-CN" dirty="0"/>
              <a:t>Pavement Structure</a:t>
            </a:r>
            <a:endParaRPr lang="en-US" dirty="0"/>
          </a:p>
        </p:txBody>
      </p:sp>
    </p:spTree>
    <p:extLst>
      <p:ext uri="{BB962C8B-B14F-4D97-AF65-F5344CB8AC3E}">
        <p14:creationId xmlns:p14="http://schemas.microsoft.com/office/powerpoint/2010/main" val="7933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2C1A4-0E23-392E-F9C5-9BCE5801EBB8}"/>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FE46D4AB-E628-3650-6091-364DCAEFBB34}"/>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Experiment Workflow</a:t>
            </a:r>
          </a:p>
        </p:txBody>
      </p:sp>
      <p:pic>
        <p:nvPicPr>
          <p:cNvPr id="2" name="Picture 1">
            <a:extLst>
              <a:ext uri="{FF2B5EF4-FFF2-40B4-BE49-F238E27FC236}">
                <a16:creationId xmlns:a16="http://schemas.microsoft.com/office/drawing/2014/main" id="{CCB9E8CE-A78E-F58F-92CF-62F05AE5900C}"/>
              </a:ext>
            </a:extLst>
          </p:cNvPr>
          <p:cNvPicPr>
            <a:picLocks noChangeAspect="1"/>
          </p:cNvPicPr>
          <p:nvPr/>
        </p:nvPicPr>
        <p:blipFill>
          <a:blip r:embed="rId3"/>
          <a:stretch>
            <a:fillRect/>
          </a:stretch>
        </p:blipFill>
        <p:spPr>
          <a:xfrm>
            <a:off x="167790" y="1275165"/>
            <a:ext cx="11856420" cy="4680499"/>
          </a:xfrm>
          <a:prstGeom prst="rect">
            <a:avLst/>
          </a:prstGeom>
        </p:spPr>
      </p:pic>
    </p:spTree>
    <p:extLst>
      <p:ext uri="{BB962C8B-B14F-4D97-AF65-F5344CB8AC3E}">
        <p14:creationId xmlns:p14="http://schemas.microsoft.com/office/powerpoint/2010/main" val="347107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79F61-F735-92DC-FD53-4C322532709D}"/>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A625515D-5F37-BA78-7970-20A77914D9E6}"/>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err="1">
                <a:latin typeface="Arial" panose="020B0604020202020204" pitchFamily="34" charset="0"/>
                <a:ea typeface="ＭＳ Ｐゴシック" panose="020B0600070205080204" pitchFamily="34" charset="-128"/>
                <a:cs typeface="Arial" panose="020B0604020202020204" pitchFamily="34" charset="0"/>
              </a:rPr>
              <a:t>Cantabro</a:t>
            </a:r>
            <a:r>
              <a:rPr lang="en-US" altLang="en-US" sz="4000" dirty="0">
                <a:latin typeface="Arial" panose="020B0604020202020204" pitchFamily="34" charset="0"/>
                <a:ea typeface="ＭＳ Ｐゴシック" panose="020B0600070205080204" pitchFamily="34" charset="-128"/>
                <a:cs typeface="Arial" panose="020B0604020202020204" pitchFamily="34" charset="0"/>
              </a:rPr>
              <a:t> Mass Loss (CML) Prediction</a:t>
            </a:r>
          </a:p>
        </p:txBody>
      </p:sp>
      <p:pic>
        <p:nvPicPr>
          <p:cNvPr id="2" name="Graphic 1">
            <a:extLst>
              <a:ext uri="{FF2B5EF4-FFF2-40B4-BE49-F238E27FC236}">
                <a16:creationId xmlns:a16="http://schemas.microsoft.com/office/drawing/2014/main" id="{1AE0666A-7EB6-F78D-E345-FED2D3AED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969526"/>
            <a:ext cx="10972800" cy="5650523"/>
          </a:xfrm>
          <a:prstGeom prst="rect">
            <a:avLst/>
          </a:prstGeom>
        </p:spPr>
      </p:pic>
    </p:spTree>
    <p:extLst>
      <p:ext uri="{BB962C8B-B14F-4D97-AF65-F5344CB8AC3E}">
        <p14:creationId xmlns:p14="http://schemas.microsoft.com/office/powerpoint/2010/main" val="33574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F2318-3FA9-CDAE-FC9C-E135A00CC282}"/>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E405AACC-D088-E01A-4715-81F80EE2A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967180"/>
            <a:ext cx="10972800" cy="5652869"/>
          </a:xfrm>
          <a:prstGeom prst="rect">
            <a:avLst/>
          </a:prstGeom>
        </p:spPr>
      </p:pic>
      <p:sp>
        <p:nvSpPr>
          <p:cNvPr id="6" name="Rectangle 2">
            <a:extLst>
              <a:ext uri="{FF2B5EF4-FFF2-40B4-BE49-F238E27FC236}">
                <a16:creationId xmlns:a16="http://schemas.microsoft.com/office/drawing/2014/main" id="{E5EA1F55-1081-3921-1F65-16F2D70E0454}"/>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Cracking Tolerance (CT) Index Prediction</a:t>
            </a:r>
          </a:p>
        </p:txBody>
      </p:sp>
    </p:spTree>
    <p:extLst>
      <p:ext uri="{BB962C8B-B14F-4D97-AF65-F5344CB8AC3E}">
        <p14:creationId xmlns:p14="http://schemas.microsoft.com/office/powerpoint/2010/main" val="42059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CA0C7-FB2D-DF52-1DEA-5347EF326AFD}"/>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ECF508E4-FCE8-97A1-CCCB-4F6843D19B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949597"/>
            <a:ext cx="10972800" cy="5670452"/>
          </a:xfrm>
          <a:prstGeom prst="rect">
            <a:avLst/>
          </a:prstGeom>
        </p:spPr>
      </p:pic>
      <p:sp>
        <p:nvSpPr>
          <p:cNvPr id="6" name="Rectangle 2">
            <a:extLst>
              <a:ext uri="{FF2B5EF4-FFF2-40B4-BE49-F238E27FC236}">
                <a16:creationId xmlns:a16="http://schemas.microsoft.com/office/drawing/2014/main" id="{D84E528F-07EA-FEFE-B015-5B2DC2FF3263}"/>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APA Rut Depth (RD) Prediction</a:t>
            </a:r>
          </a:p>
        </p:txBody>
      </p:sp>
    </p:spTree>
    <p:extLst>
      <p:ext uri="{BB962C8B-B14F-4D97-AF65-F5344CB8AC3E}">
        <p14:creationId xmlns:p14="http://schemas.microsoft.com/office/powerpoint/2010/main" val="38697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2708-7E24-9662-76F1-2C9F6ACFB357}"/>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868E61F1-512E-4AEB-DD8D-74BCA8C8FBA1}"/>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Feature Importance</a:t>
            </a:r>
          </a:p>
        </p:txBody>
      </p:sp>
      <p:pic>
        <p:nvPicPr>
          <p:cNvPr id="3" name="Graphic 1">
            <a:extLst>
              <a:ext uri="{FF2B5EF4-FFF2-40B4-BE49-F238E27FC236}">
                <a16:creationId xmlns:a16="http://schemas.microsoft.com/office/drawing/2014/main" id="{BDCDDB78-43D8-92AF-A95A-1711FDD88A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811" y="1726437"/>
            <a:ext cx="11596377" cy="3182809"/>
          </a:xfrm>
          <a:prstGeom prst="rect">
            <a:avLst/>
          </a:prstGeom>
        </p:spPr>
      </p:pic>
      <p:sp>
        <p:nvSpPr>
          <p:cNvPr id="4" name="TextBox 3">
            <a:extLst>
              <a:ext uri="{FF2B5EF4-FFF2-40B4-BE49-F238E27FC236}">
                <a16:creationId xmlns:a16="http://schemas.microsoft.com/office/drawing/2014/main" id="{148A7EC5-F2B6-F642-F363-12954509CC0B}"/>
              </a:ext>
            </a:extLst>
          </p:cNvPr>
          <p:cNvSpPr txBox="1"/>
          <p:nvPr/>
        </p:nvSpPr>
        <p:spPr>
          <a:xfrm>
            <a:off x="297811" y="5038433"/>
            <a:ext cx="11596376" cy="769441"/>
          </a:xfrm>
          <a:prstGeom prst="rect">
            <a:avLst/>
          </a:prstGeom>
          <a:noFill/>
        </p:spPr>
        <p:txBody>
          <a:bodyPr wrap="square" rtlCol="0">
            <a:spAutoFit/>
          </a:bodyPr>
          <a:lstStyle/>
          <a:p>
            <a:r>
              <a:rPr lang="en-US" sz="2200" b="1" kern="0" dirty="0">
                <a:effectLst/>
                <a:latin typeface="Arial" panose="020B0604020202020204" pitchFamily="34" charset="0"/>
                <a:ea typeface="SimSun" panose="02010600030101010101" pitchFamily="2" charset="-122"/>
                <a:cs typeface="Arial" panose="020B0604020202020204" pitchFamily="34" charset="0"/>
              </a:rPr>
              <a:t>Figure</a:t>
            </a:r>
            <a:r>
              <a:rPr lang="en-US" sz="2200" b="1" dirty="0">
                <a:latin typeface="Arial" panose="020B0604020202020204" pitchFamily="34" charset="0"/>
                <a:ea typeface="SimSun" panose="02010600030101010101" pitchFamily="2" charset="-122"/>
                <a:cs typeface="Arial" panose="020B0604020202020204" pitchFamily="34" charset="0"/>
              </a:rPr>
              <a:t>.</a:t>
            </a:r>
            <a:r>
              <a:rPr lang="en-US" sz="2200" b="1" kern="0" dirty="0">
                <a:effectLst/>
                <a:latin typeface="Arial" panose="020B0604020202020204" pitchFamily="34" charset="0"/>
                <a:ea typeface="SimSun" panose="02010600030101010101" pitchFamily="2" charset="-122"/>
                <a:cs typeface="Arial" panose="020B0604020202020204" pitchFamily="34" charset="0"/>
              </a:rPr>
              <a:t> </a:t>
            </a:r>
            <a:r>
              <a:rPr lang="en-US" sz="2200" b="1" dirty="0">
                <a:latin typeface="Arial" panose="020B0604020202020204" pitchFamily="34" charset="0"/>
                <a:ea typeface="SimSun" panose="02010600030101010101" pitchFamily="2" charset="-122"/>
                <a:cs typeface="Arial" panose="020B0604020202020204" pitchFamily="34" charset="0"/>
              </a:rPr>
              <a:t>F</a:t>
            </a:r>
            <a:r>
              <a:rPr lang="en-US" sz="2200" b="1" kern="0" dirty="0">
                <a:effectLst/>
                <a:latin typeface="Arial" panose="020B0604020202020204" pitchFamily="34" charset="0"/>
                <a:ea typeface="SimSun" panose="02010600030101010101" pitchFamily="2" charset="-122"/>
                <a:cs typeface="Arial" panose="020B0604020202020204" pitchFamily="34" charset="0"/>
              </a:rPr>
              <a:t>eature importance from the permutation importance method for: (a) CML from XGB, (b) IDT-CT index from RF, and (c) APA RD from RF model.</a:t>
            </a:r>
            <a:endParaRPr lang="en-US" sz="2200" b="1"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F6CDA783-186A-D4C0-B04C-E42243C2CBBB}"/>
              </a:ext>
            </a:extLst>
          </p:cNvPr>
          <p:cNvSpPr>
            <a:spLocks noGrp="1"/>
          </p:cNvSpPr>
          <p:nvPr>
            <p:ph idx="1"/>
          </p:nvPr>
        </p:nvSpPr>
        <p:spPr>
          <a:xfrm>
            <a:off x="396730" y="938529"/>
            <a:ext cx="11611410" cy="5230191"/>
          </a:xfrm>
        </p:spPr>
        <p:txBody>
          <a:bodyPr/>
          <a:lstStyle/>
          <a:p>
            <a:pPr>
              <a:spcAft>
                <a:spcPts val="600"/>
              </a:spcAft>
            </a:pPr>
            <a:r>
              <a:rPr lang="en-US" sz="3200" b="1" dirty="0">
                <a:solidFill>
                  <a:srgbClr val="002060"/>
                </a:solidFill>
                <a:latin typeface="Arial" panose="020B0604020202020204" pitchFamily="34" charset="0"/>
                <a:cs typeface="Arial" panose="020B0604020202020204" pitchFamily="34" charset="0"/>
              </a:rPr>
              <a:t>Permutation Importance Method</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FDD833B-081C-FCE6-9BAE-C4F593DAE740}"/>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Integrating AI / ML in BMD</a:t>
            </a:r>
          </a:p>
        </p:txBody>
      </p:sp>
      <p:pic>
        <p:nvPicPr>
          <p:cNvPr id="7" name="Picture 6" descr="A diagram of a process&#10;&#10;Description automatically generated">
            <a:extLst>
              <a:ext uri="{FF2B5EF4-FFF2-40B4-BE49-F238E27FC236}">
                <a16:creationId xmlns:a16="http://schemas.microsoft.com/office/drawing/2014/main" id="{63E82614-768C-0C68-A059-478AF0DE036F}"/>
              </a:ext>
            </a:extLst>
          </p:cNvPr>
          <p:cNvPicPr>
            <a:picLocks noChangeAspect="1"/>
          </p:cNvPicPr>
          <p:nvPr/>
        </p:nvPicPr>
        <p:blipFill>
          <a:blip r:embed="rId3"/>
          <a:stretch>
            <a:fillRect/>
          </a:stretch>
        </p:blipFill>
        <p:spPr>
          <a:xfrm>
            <a:off x="208785" y="910851"/>
            <a:ext cx="8619749" cy="5913696"/>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9D283596-D8A7-E588-E9C0-F4C3EB64B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210" y="3333616"/>
            <a:ext cx="3169920" cy="3169920"/>
          </a:xfrm>
          <a:prstGeom prst="rect">
            <a:avLst/>
          </a:prstGeom>
        </p:spPr>
      </p:pic>
      <p:sp>
        <p:nvSpPr>
          <p:cNvPr id="13" name="TextBox 12">
            <a:extLst>
              <a:ext uri="{FF2B5EF4-FFF2-40B4-BE49-F238E27FC236}">
                <a16:creationId xmlns:a16="http://schemas.microsoft.com/office/drawing/2014/main" id="{0513AE55-3C22-2A27-8080-3FF67ADC3809}"/>
              </a:ext>
            </a:extLst>
          </p:cNvPr>
          <p:cNvSpPr txBox="1"/>
          <p:nvPr/>
        </p:nvSpPr>
        <p:spPr>
          <a:xfrm>
            <a:off x="8950880" y="1062669"/>
            <a:ext cx="3106579" cy="1938992"/>
          </a:xfrm>
          <a:prstGeom prst="rect">
            <a:avLst/>
          </a:prstGeom>
          <a:noFill/>
          <a:ln w="38100">
            <a:solidFill>
              <a:schemeClr val="tx1"/>
            </a:solidFill>
          </a:ln>
        </p:spPr>
        <p:txBody>
          <a:bodyPr wrap="square">
            <a:spAutoFit/>
          </a:bodyPr>
          <a:lstStyle/>
          <a:p>
            <a:pPr algn="ctr"/>
            <a:r>
              <a:rPr lang="en-US" sz="2000" b="1" i="0" dirty="0">
                <a:effectLst/>
                <a:latin typeface="Arial" panose="020B0604020202020204" pitchFamily="34" charset="0"/>
                <a:cs typeface="Arial" panose="020B0604020202020204" pitchFamily="34" charset="0"/>
              </a:rPr>
              <a:t>Machine Learning–Based Prediction and Optimization of Balanced Mixture Design Performance Indices</a:t>
            </a:r>
          </a:p>
        </p:txBody>
      </p:sp>
      <p:sp>
        <p:nvSpPr>
          <p:cNvPr id="14" name="Arrow: Down 13">
            <a:extLst>
              <a:ext uri="{FF2B5EF4-FFF2-40B4-BE49-F238E27FC236}">
                <a16:creationId xmlns:a16="http://schemas.microsoft.com/office/drawing/2014/main" id="{C3AA2E21-BFAC-C4C3-3D00-3310A051DBB3}"/>
              </a:ext>
            </a:extLst>
          </p:cNvPr>
          <p:cNvSpPr/>
          <p:nvPr/>
        </p:nvSpPr>
        <p:spPr>
          <a:xfrm>
            <a:off x="9290755" y="2747439"/>
            <a:ext cx="530578" cy="65475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A4B6455E-FFBB-AFCD-6E5C-596308DE4C2F}"/>
              </a:ext>
            </a:extLst>
          </p:cNvPr>
          <p:cNvSpPr/>
          <p:nvPr/>
        </p:nvSpPr>
        <p:spPr>
          <a:xfrm>
            <a:off x="11157655" y="2747439"/>
            <a:ext cx="530578" cy="65475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117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99BE6-E4E9-8BCD-BA7B-3F888745234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8FF174-B6D9-84B4-FBF1-6D7ABA85F2A9}"/>
              </a:ext>
            </a:extLst>
          </p:cNvPr>
          <p:cNvSpPr>
            <a:spLocks noGrp="1"/>
          </p:cNvSpPr>
          <p:nvPr>
            <p:ph idx="1"/>
          </p:nvPr>
        </p:nvSpPr>
        <p:spPr/>
        <p:txBody>
          <a:bodyPr/>
          <a:lstStyle/>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Real-Time Pavement Condition Monitoring</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Predictive Maintenance Instead of Reactive Repairs</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Smarter Asphalt Mix Design</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Construction Quality Control Automation</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Enhanced Use of Recycled Materials</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Life-Cycle and Environmental Impact Modelling</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Digital Twins for Pavements</a:t>
            </a:r>
          </a:p>
          <a:p>
            <a:pPr marL="228594" indent="-228594" algn="l">
              <a:lnSpc>
                <a:spcPct val="125000"/>
              </a:lnSpc>
              <a:buFont typeface="Arial" panose="020B0604020202020204" pitchFamily="34" charset="0"/>
              <a:buChar char="•"/>
            </a:pPr>
            <a:endParaRPr lang="en-GB" sz="3200" b="1" dirty="0">
              <a:solidFill>
                <a:srgbClr val="002060"/>
              </a:solidFill>
              <a:latin typeface="Arial" panose="020B0604020202020204" pitchFamily="34" charset="0"/>
              <a:cs typeface="Arial" panose="020B0604020202020204" pitchFamily="34" charset="0"/>
            </a:endParaRPr>
          </a:p>
          <a:p>
            <a:pPr marL="1371600" lvl="3" indent="0">
              <a:lnSpc>
                <a:spcPct val="120000"/>
              </a:lnSpc>
              <a:buNone/>
              <a:defRPr/>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defRPr/>
            </a:pPr>
            <a:endParaRPr lang="en-US" sz="2800" i="1" dirty="0">
              <a:solidFill>
                <a:srgbClr val="C00000"/>
              </a:solidFill>
              <a:latin typeface="Arial" panose="020B0604020202020204" pitchFamily="34" charset="0"/>
              <a:cs typeface="Arial" panose="020B0604020202020204" pitchFamily="34" charset="0"/>
            </a:endParaRPr>
          </a:p>
          <a:p>
            <a:endParaRPr lang="en-US" dirty="0"/>
          </a:p>
        </p:txBody>
      </p:sp>
      <p:sp>
        <p:nvSpPr>
          <p:cNvPr id="6" name="Rectangle 2">
            <a:extLst>
              <a:ext uri="{FF2B5EF4-FFF2-40B4-BE49-F238E27FC236}">
                <a16:creationId xmlns:a16="http://schemas.microsoft.com/office/drawing/2014/main" id="{B9F5A106-73E5-16BD-0340-632A46B4B8EC}"/>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Pavements </a:t>
            </a:r>
            <a:r>
              <a:rPr lang="en-US" altLang="en-US" sz="4000"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 Revolution?</a:t>
            </a:r>
          </a:p>
        </p:txBody>
      </p:sp>
    </p:spTree>
    <p:extLst>
      <p:ext uri="{BB962C8B-B14F-4D97-AF65-F5344CB8AC3E}">
        <p14:creationId xmlns:p14="http://schemas.microsoft.com/office/powerpoint/2010/main" val="274183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53E-EC4C-936D-B683-C9E5D24993E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35419D-5D33-9199-7818-7DBBA993E013}"/>
              </a:ext>
            </a:extLst>
          </p:cNvPr>
          <p:cNvSpPr>
            <a:spLocks noGrp="1"/>
          </p:cNvSpPr>
          <p:nvPr>
            <p:ph idx="1"/>
          </p:nvPr>
        </p:nvSpPr>
        <p:spPr/>
        <p:txBody>
          <a:bodyPr/>
          <a:lstStyle/>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Data Quality and Bias</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Over-Reliance on the Algorithm</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Lack of Transparency (Black Box Problem)</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Skill Gap and Resistance to Adoption</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Cybersecurity and Data Privacy</a:t>
            </a:r>
          </a:p>
          <a:p>
            <a:pPr marL="228594" indent="-228594" algn="l">
              <a:lnSpc>
                <a:spcPct val="125000"/>
              </a:lnSpc>
              <a:buFont typeface="Arial" panose="020B0604020202020204" pitchFamily="34" charset="0"/>
              <a:buChar char="•"/>
            </a:pPr>
            <a:r>
              <a:rPr lang="en-GB" sz="3200" b="1" dirty="0">
                <a:solidFill>
                  <a:srgbClr val="002060"/>
                </a:solidFill>
                <a:latin typeface="Arial" panose="020B0604020202020204" pitchFamily="34" charset="0"/>
                <a:cs typeface="Arial" panose="020B0604020202020204" pitchFamily="34" charset="0"/>
              </a:rPr>
              <a:t>High Implementation Costs</a:t>
            </a:r>
          </a:p>
          <a:p>
            <a:pPr marL="228594" indent="-228594" algn="l">
              <a:lnSpc>
                <a:spcPct val="125000"/>
              </a:lnSpc>
              <a:buFont typeface="Arial" panose="020B0604020202020204" pitchFamily="34" charset="0"/>
              <a:buChar char="•"/>
            </a:pPr>
            <a:endParaRPr lang="en-GB" sz="3200" b="1" dirty="0">
              <a:solidFill>
                <a:srgbClr val="002060"/>
              </a:solidFill>
              <a:latin typeface="Arial" panose="020B0604020202020204" pitchFamily="34" charset="0"/>
              <a:cs typeface="Arial" panose="020B0604020202020204" pitchFamily="34" charset="0"/>
            </a:endParaRPr>
          </a:p>
          <a:p>
            <a:pPr marL="1371600" lvl="3" indent="0">
              <a:lnSpc>
                <a:spcPct val="120000"/>
              </a:lnSpc>
              <a:buNone/>
              <a:defRPr/>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defRPr/>
            </a:pPr>
            <a:endParaRPr lang="en-US" sz="2800" i="1" dirty="0">
              <a:solidFill>
                <a:srgbClr val="C00000"/>
              </a:solidFill>
              <a:latin typeface="Arial" panose="020B0604020202020204" pitchFamily="34" charset="0"/>
              <a:cs typeface="Arial" panose="020B0604020202020204" pitchFamily="34" charset="0"/>
            </a:endParaRPr>
          </a:p>
          <a:p>
            <a:endParaRPr lang="en-US" dirty="0"/>
          </a:p>
        </p:txBody>
      </p:sp>
      <p:sp>
        <p:nvSpPr>
          <p:cNvPr id="6" name="Rectangle 2">
            <a:extLst>
              <a:ext uri="{FF2B5EF4-FFF2-40B4-BE49-F238E27FC236}">
                <a16:creationId xmlns:a16="http://schemas.microsoft.com/office/drawing/2014/main" id="{5A1D2C9F-0697-6BA8-6EDB-B4EB3E41923D}"/>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in Pavements </a:t>
            </a:r>
            <a:r>
              <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 Risk?</a:t>
            </a:r>
          </a:p>
        </p:txBody>
      </p:sp>
      <p:pic>
        <p:nvPicPr>
          <p:cNvPr id="1026" name="Picture 2" descr="Waymo Minivan Involved In Crash While ...">
            <a:extLst>
              <a:ext uri="{FF2B5EF4-FFF2-40B4-BE49-F238E27FC236}">
                <a16:creationId xmlns:a16="http://schemas.microsoft.com/office/drawing/2014/main" id="{C83E52D3-7344-75FD-0550-B70783A0A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278" y="3889058"/>
            <a:ext cx="5174932" cy="2799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2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FDD833B-081C-FCE6-9BAE-C4F593DAE740}"/>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Thank You!</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ext Placeholder 4">
            <a:extLst>
              <a:ext uri="{FF2B5EF4-FFF2-40B4-BE49-F238E27FC236}">
                <a16:creationId xmlns:a16="http://schemas.microsoft.com/office/drawing/2014/main" id="{D936E3A7-8F10-FC24-EAB6-E4079EB591F2}"/>
              </a:ext>
            </a:extLst>
          </p:cNvPr>
          <p:cNvSpPr txBox="1">
            <a:spLocks/>
          </p:cNvSpPr>
          <p:nvPr/>
        </p:nvSpPr>
        <p:spPr>
          <a:xfrm>
            <a:off x="5200888" y="1810114"/>
            <a:ext cx="6481822" cy="33072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Jhony Habbouche, Ph.D., P.E.</a:t>
            </a:r>
          </a:p>
          <a:p>
            <a:pPr marL="0" indent="0">
              <a:buFont typeface="Arial" panose="020B0604020202020204" pitchFamily="34" charset="0"/>
              <a:buNone/>
            </a:pPr>
            <a:r>
              <a:rPr lang="en-US" sz="2800" dirty="0"/>
              <a:t>Western US Regional Engineer </a:t>
            </a:r>
          </a:p>
          <a:p>
            <a:pPr marL="0" indent="0">
              <a:buFont typeface="Arial" panose="020B0604020202020204" pitchFamily="34" charset="0"/>
              <a:buNone/>
            </a:pPr>
            <a:r>
              <a:rPr lang="en-US" sz="2800" dirty="0"/>
              <a:t>Asphalt Institute</a:t>
            </a:r>
          </a:p>
          <a:p>
            <a:pPr marL="0" indent="0">
              <a:buFont typeface="Arial" panose="020B0604020202020204" pitchFamily="34" charset="0"/>
              <a:buNone/>
            </a:pPr>
            <a:r>
              <a:rPr lang="en-US" sz="2800" u="sng" dirty="0"/>
              <a:t>Cell Phone:</a:t>
            </a:r>
            <a:r>
              <a:rPr lang="en-US" sz="2800" dirty="0"/>
              <a:t> (859) 537-7063</a:t>
            </a:r>
          </a:p>
          <a:p>
            <a:pPr marL="0" indent="0">
              <a:buFont typeface="Arial" panose="020B0604020202020204" pitchFamily="34" charset="0"/>
              <a:buNone/>
            </a:pPr>
            <a:r>
              <a:rPr lang="en-US" sz="2800" u="sng" dirty="0"/>
              <a:t>Email:</a:t>
            </a:r>
            <a:r>
              <a:rPr lang="en-US" sz="2800" dirty="0"/>
              <a:t> jhabbouche@asphaltinstitute.org </a:t>
            </a:r>
          </a:p>
        </p:txBody>
      </p:sp>
      <p:pic>
        <p:nvPicPr>
          <p:cNvPr id="5" name="Picture 4" descr="A black and white logo&#10;&#10;Description automatically generated">
            <a:extLst>
              <a:ext uri="{FF2B5EF4-FFF2-40B4-BE49-F238E27FC236}">
                <a16:creationId xmlns:a16="http://schemas.microsoft.com/office/drawing/2014/main" id="{2838D7DA-BE02-B8B6-2369-1B284D4B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082" y="2549324"/>
            <a:ext cx="3932232" cy="1828800"/>
          </a:xfrm>
          <a:prstGeom prst="rect">
            <a:avLst/>
          </a:prstGeom>
        </p:spPr>
      </p:pic>
    </p:spTree>
    <p:extLst>
      <p:ext uri="{BB962C8B-B14F-4D97-AF65-F5344CB8AC3E}">
        <p14:creationId xmlns:p14="http://schemas.microsoft.com/office/powerpoint/2010/main" val="246047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68B7A-D2B8-5623-DDB3-EC992A3C8BD9}"/>
            </a:ext>
          </a:extLst>
        </p:cNvPr>
        <p:cNvGrpSpPr/>
        <p:nvPr/>
      </p:nvGrpSpPr>
      <p:grpSpPr>
        <a:xfrm>
          <a:off x="0" y="0"/>
          <a:ext cx="0" cy="0"/>
          <a:chOff x="0" y="0"/>
          <a:chExt cx="0" cy="0"/>
        </a:xfrm>
      </p:grpSpPr>
      <p:pic>
        <p:nvPicPr>
          <p:cNvPr id="2058" name="Picture 10" descr="Education Logo Icon Stock Illustrations ...">
            <a:extLst>
              <a:ext uri="{FF2B5EF4-FFF2-40B4-BE49-F238E27FC236}">
                <a16:creationId xmlns:a16="http://schemas.microsoft.com/office/drawing/2014/main" id="{05FE72E7-5D37-72D6-44C8-75C64AA55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97" t="18459" r="20638" b="20523"/>
          <a:stretch/>
        </p:blipFill>
        <p:spPr bwMode="auto">
          <a:xfrm>
            <a:off x="5621655" y="5012086"/>
            <a:ext cx="960463"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chnical expert icon Royalty Free ...">
            <a:extLst>
              <a:ext uri="{FF2B5EF4-FFF2-40B4-BE49-F238E27FC236}">
                <a16:creationId xmlns:a16="http://schemas.microsoft.com/office/drawing/2014/main" id="{8D0EC454-9B37-C143-94ED-14E48320E6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4" b="12987"/>
          <a:stretch/>
        </p:blipFill>
        <p:spPr bwMode="auto">
          <a:xfrm>
            <a:off x="10017281" y="5949344"/>
            <a:ext cx="960463" cy="8752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alth Safety Environment Icon Stock ...">
            <a:extLst>
              <a:ext uri="{FF2B5EF4-FFF2-40B4-BE49-F238E27FC236}">
                <a16:creationId xmlns:a16="http://schemas.microsoft.com/office/drawing/2014/main" id="{F39E5246-29DA-287C-8DC2-65A7649CA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3750" y="4964277"/>
            <a:ext cx="1114452"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 97 | Asphalt Symbol Vector Art ...">
            <a:extLst>
              <a:ext uri="{FF2B5EF4-FFF2-40B4-BE49-F238E27FC236}">
                <a16:creationId xmlns:a16="http://schemas.microsoft.com/office/drawing/2014/main" id="{22EFADEB-E800-6098-3510-25F0FF6F0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999" y="1023238"/>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Connectivity Icon">
            <a:extLst>
              <a:ext uri="{FF2B5EF4-FFF2-40B4-BE49-F238E27FC236}">
                <a16:creationId xmlns:a16="http://schemas.microsoft.com/office/drawing/2014/main" id="{0D35CFBD-2365-481E-C82A-FB0F24543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1655" y="898534"/>
            <a:ext cx="1255248" cy="12552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9A88F032-6285-C4FB-5CFB-ABF7F178AB1B}"/>
              </a:ext>
            </a:extLst>
          </p:cNvPr>
          <p:cNvGraphicFramePr/>
          <p:nvPr>
            <p:extLst>
              <p:ext uri="{D42A27DB-BD31-4B8C-83A1-F6EECF244321}">
                <p14:modId xmlns:p14="http://schemas.microsoft.com/office/powerpoint/2010/main" val="1262790671"/>
              </p:ext>
            </p:extLst>
          </p:nvPr>
        </p:nvGraphicFramePr>
        <p:xfrm>
          <a:off x="5867400" y="644990"/>
          <a:ext cx="6040439" cy="62959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2">
            <a:extLst>
              <a:ext uri="{FF2B5EF4-FFF2-40B4-BE49-F238E27FC236}">
                <a16:creationId xmlns:a16="http://schemas.microsoft.com/office/drawing/2014/main" id="{191BCBF8-6392-46CD-F0A2-E98646F930B4}"/>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Asphalt Institute - Areas of Strategic Focus</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8" name="Content Placeholder 2">
            <a:extLst>
              <a:ext uri="{FF2B5EF4-FFF2-40B4-BE49-F238E27FC236}">
                <a16:creationId xmlns:a16="http://schemas.microsoft.com/office/drawing/2014/main" id="{07855C5B-B2A8-27A5-D223-7E69D7AAE611}"/>
              </a:ext>
            </a:extLst>
          </p:cNvPr>
          <p:cNvPicPr>
            <a:picLocks noGrp="1" noChangeAspect="1"/>
          </p:cNvPicPr>
          <p:nvPr>
            <p:ph idx="1"/>
          </p:nvPr>
        </p:nvPicPr>
        <p:blipFill rotWithShape="1">
          <a:blip r:embed="rId13" cstate="email">
            <a:extLst>
              <a:ext uri="{28A0092B-C50C-407E-A947-70E740481C1C}">
                <a14:useLocalDpi xmlns:a14="http://schemas.microsoft.com/office/drawing/2010/main"/>
              </a:ext>
            </a:extLst>
          </a:blip>
          <a:srcRect l="-278" r="1020"/>
          <a:stretch/>
        </p:blipFill>
        <p:spPr>
          <a:xfrm>
            <a:off x="235393" y="1158898"/>
            <a:ext cx="5303520" cy="3805379"/>
          </a:xfrm>
          <a:prstGeom prst="rect">
            <a:avLst/>
          </a:prstGeom>
          <a:ln>
            <a:noFill/>
          </a:ln>
          <a:effectLst>
            <a:outerShdw blurRad="292100" dist="139700" dir="2700000" algn="tl" rotWithShape="0">
              <a:srgbClr val="333333">
                <a:alpha val="65000"/>
              </a:srgbClr>
            </a:outerShdw>
          </a:effectLst>
        </p:spPr>
      </p:pic>
      <p:sp>
        <p:nvSpPr>
          <p:cNvPr id="9" name="Text Box 8">
            <a:extLst>
              <a:ext uri="{FF2B5EF4-FFF2-40B4-BE49-F238E27FC236}">
                <a16:creationId xmlns:a16="http://schemas.microsoft.com/office/drawing/2014/main" id="{9B4DC4FA-FE4D-ECDC-7925-79BD4DF5DAF8}"/>
              </a:ext>
            </a:extLst>
          </p:cNvPr>
          <p:cNvSpPr txBox="1">
            <a:spLocks noChangeArrowheads="1"/>
          </p:cNvSpPr>
          <p:nvPr/>
        </p:nvSpPr>
        <p:spPr bwMode="auto">
          <a:xfrm rot="10800000" flipH="1" flipV="1">
            <a:off x="647371" y="5012086"/>
            <a:ext cx="4479563" cy="1234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8" rIns="91426"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pPr>
            <a:r>
              <a:rPr lang="en-US" sz="3200" b="1" dirty="0">
                <a:solidFill>
                  <a:srgbClr val="002060"/>
                </a:solidFill>
                <a:latin typeface="Calibri"/>
              </a:rPr>
              <a:t>AI Headquarters</a:t>
            </a:r>
          </a:p>
          <a:p>
            <a:pPr algn="ctr" eaLnBrk="1" hangingPunct="1">
              <a:lnSpc>
                <a:spcPct val="120000"/>
              </a:lnSpc>
            </a:pPr>
            <a:r>
              <a:rPr lang="en-US" sz="3200" b="1" dirty="0">
                <a:solidFill>
                  <a:prstClr val="black"/>
                </a:solidFill>
                <a:latin typeface="Calibri"/>
              </a:rPr>
              <a:t>Lexington, Kentucky</a:t>
            </a:r>
          </a:p>
        </p:txBody>
      </p:sp>
    </p:spTree>
    <p:extLst>
      <p:ext uri="{BB962C8B-B14F-4D97-AF65-F5344CB8AC3E}">
        <p14:creationId xmlns:p14="http://schemas.microsoft.com/office/powerpoint/2010/main" val="368960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C787D-9E58-BD5F-B111-DE4A119ECDE7}"/>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27812DC9-C0AB-D978-4DCD-2BA4252907DE}"/>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2025 AI Members … Priceless Support</a:t>
            </a:r>
            <a:endParaRPr lang="en-US" altLang="en-US" sz="4000" i="1"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1" descr="A group of logos&#10;&#10;AI-generated content may be incorrect.">
            <a:extLst>
              <a:ext uri="{FF2B5EF4-FFF2-40B4-BE49-F238E27FC236}">
                <a16:creationId xmlns:a16="http://schemas.microsoft.com/office/drawing/2014/main" id="{0B079203-8651-2874-DD6A-04BA6A10F064}"/>
              </a:ext>
            </a:extLst>
          </p:cNvPr>
          <p:cNvPicPr>
            <a:picLocks noChangeAspect="1"/>
          </p:cNvPicPr>
          <p:nvPr/>
        </p:nvPicPr>
        <p:blipFill>
          <a:blip r:embed="rId3" cstate="print">
            <a:extLst>
              <a:ext uri="{28A0092B-C50C-407E-A947-70E740481C1C}">
                <a14:useLocalDpi xmlns:a14="http://schemas.microsoft.com/office/drawing/2010/main" val="0"/>
              </a:ext>
            </a:extLst>
          </a:blip>
          <a:srcRect t="8762" b="6666"/>
          <a:stretch/>
        </p:blipFill>
        <p:spPr>
          <a:xfrm>
            <a:off x="0" y="940527"/>
            <a:ext cx="12192000" cy="5799910"/>
          </a:xfrm>
          <a:prstGeom prst="rect">
            <a:avLst/>
          </a:prstGeom>
        </p:spPr>
      </p:pic>
    </p:spTree>
    <p:extLst>
      <p:ext uri="{BB962C8B-B14F-4D97-AF65-F5344CB8AC3E}">
        <p14:creationId xmlns:p14="http://schemas.microsoft.com/office/powerpoint/2010/main" val="30777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2B17-EAE4-2191-F3CA-E6A1625FC9FC}"/>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1197DA42-A443-FC46-318A-DBD1ED62FDA1}"/>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Asphalt Supply-Chain</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6FB00DE4-A492-93B6-ABE2-69AC0382F8C4}"/>
              </a:ext>
            </a:extLst>
          </p:cNvPr>
          <p:cNvPicPr>
            <a:picLocks noChangeAspect="1"/>
          </p:cNvPicPr>
          <p:nvPr/>
        </p:nvPicPr>
        <p:blipFill>
          <a:blip r:embed="rId3"/>
          <a:stretch>
            <a:fillRect/>
          </a:stretch>
        </p:blipFill>
        <p:spPr>
          <a:xfrm>
            <a:off x="463825" y="937491"/>
            <a:ext cx="11264349" cy="5829300"/>
          </a:xfrm>
          <a:prstGeom prst="rect">
            <a:avLst/>
          </a:prstGeom>
          <a:noFill/>
        </p:spPr>
      </p:pic>
    </p:spTree>
    <p:extLst>
      <p:ext uri="{BB962C8B-B14F-4D97-AF65-F5344CB8AC3E}">
        <p14:creationId xmlns:p14="http://schemas.microsoft.com/office/powerpoint/2010/main" val="278299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4777-CBFB-BA80-8F5A-19C3A3D7CB05}"/>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4B807EEA-13A8-740F-19B0-70ED25533EF7}"/>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 Social Media Connections</a:t>
            </a:r>
            <a:endParaRPr lang="en-US" altLang="en-US" sz="4000" i="1"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DF9ABCE0-E77C-C99F-FC4E-6071401EC25A}"/>
              </a:ext>
            </a:extLst>
          </p:cNvPr>
          <p:cNvPicPr>
            <a:picLocks noChangeAspect="1"/>
          </p:cNvPicPr>
          <p:nvPr/>
        </p:nvPicPr>
        <p:blipFill>
          <a:blip r:embed="rId2"/>
          <a:stretch>
            <a:fillRect/>
          </a:stretch>
        </p:blipFill>
        <p:spPr>
          <a:xfrm>
            <a:off x="1353125" y="1121816"/>
            <a:ext cx="1828800" cy="1828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33E9A724-EBDA-02EE-5AB8-00774E2AA9A6}"/>
              </a:ext>
            </a:extLst>
          </p:cNvPr>
          <p:cNvPicPr>
            <a:picLocks noChangeAspect="1"/>
          </p:cNvPicPr>
          <p:nvPr/>
        </p:nvPicPr>
        <p:blipFill>
          <a:blip r:embed="rId3"/>
          <a:stretch>
            <a:fillRect/>
          </a:stretch>
        </p:blipFill>
        <p:spPr>
          <a:xfrm>
            <a:off x="8853423" y="938936"/>
            <a:ext cx="2194560" cy="219456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888B9544-882D-2446-12AE-9DB3E97C0D9D}"/>
              </a:ext>
            </a:extLst>
          </p:cNvPr>
          <p:cNvPicPr>
            <a:picLocks noChangeAspect="1"/>
          </p:cNvPicPr>
          <p:nvPr/>
        </p:nvPicPr>
        <p:blipFill>
          <a:blip r:embed="rId4"/>
          <a:stretch>
            <a:fillRect/>
          </a:stretch>
        </p:blipFill>
        <p:spPr>
          <a:xfrm>
            <a:off x="4953000" y="893216"/>
            <a:ext cx="2286000" cy="2286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0F8F879-DBE7-BAEA-D081-1A022F851118}"/>
              </a:ext>
            </a:extLst>
          </p:cNvPr>
          <p:cNvPicPr>
            <a:picLocks noChangeAspect="1"/>
          </p:cNvPicPr>
          <p:nvPr/>
        </p:nvPicPr>
        <p:blipFill>
          <a:blip r:embed="rId5"/>
          <a:stretch>
            <a:fillRect/>
          </a:stretch>
        </p:blipFill>
        <p:spPr>
          <a:xfrm>
            <a:off x="8737515" y="4267770"/>
            <a:ext cx="2672931" cy="1510205"/>
          </a:xfrm>
          <a:prstGeom prst="rect">
            <a:avLst/>
          </a:prstGeom>
        </p:spPr>
      </p:pic>
      <p:pic>
        <p:nvPicPr>
          <p:cNvPr id="10" name="Picture 9">
            <a:extLst>
              <a:ext uri="{FF2B5EF4-FFF2-40B4-BE49-F238E27FC236}">
                <a16:creationId xmlns:a16="http://schemas.microsoft.com/office/drawing/2014/main" id="{22EC0AC5-F1B8-E258-0E36-6E485FA57EE3}"/>
              </a:ext>
            </a:extLst>
          </p:cNvPr>
          <p:cNvPicPr>
            <a:picLocks noChangeAspect="1"/>
          </p:cNvPicPr>
          <p:nvPr/>
        </p:nvPicPr>
        <p:blipFill>
          <a:blip r:embed="rId6"/>
          <a:stretch>
            <a:fillRect/>
          </a:stretch>
        </p:blipFill>
        <p:spPr>
          <a:xfrm>
            <a:off x="5024948" y="4331425"/>
            <a:ext cx="2286000" cy="2286000"/>
          </a:xfrm>
          <a:prstGeom prst="rect">
            <a:avLst/>
          </a:prstGeom>
        </p:spPr>
      </p:pic>
      <p:sp>
        <p:nvSpPr>
          <p:cNvPr id="11" name="TextBox 10">
            <a:extLst>
              <a:ext uri="{FF2B5EF4-FFF2-40B4-BE49-F238E27FC236}">
                <a16:creationId xmlns:a16="http://schemas.microsoft.com/office/drawing/2014/main" id="{8542E55C-3C04-78EE-F811-33CE0B75ED95}"/>
              </a:ext>
            </a:extLst>
          </p:cNvPr>
          <p:cNvSpPr txBox="1"/>
          <p:nvPr/>
        </p:nvSpPr>
        <p:spPr>
          <a:xfrm>
            <a:off x="1738059" y="4331425"/>
            <a:ext cx="1860322" cy="1446550"/>
          </a:xfrm>
          <a:prstGeom prst="rect">
            <a:avLst/>
          </a:prstGeom>
          <a:noFill/>
        </p:spPr>
        <p:txBody>
          <a:bodyPr wrap="square">
            <a:spAutoFit/>
          </a:bodyPr>
          <a:lstStyle/>
          <a:p>
            <a:r>
              <a:rPr lang="en-US" sz="8800" b="1" dirty="0">
                <a:latin typeface="Helvetica" panose="020B0604020202020204" pitchFamily="34" charset="0"/>
                <a:cs typeface="Helvetica" panose="020B0604020202020204" pitchFamily="34" charset="0"/>
              </a:rPr>
              <a:t>𝕏</a:t>
            </a:r>
          </a:p>
        </p:txBody>
      </p:sp>
      <p:sp>
        <p:nvSpPr>
          <p:cNvPr id="12" name="TextBox 11">
            <a:extLst>
              <a:ext uri="{FF2B5EF4-FFF2-40B4-BE49-F238E27FC236}">
                <a16:creationId xmlns:a16="http://schemas.microsoft.com/office/drawing/2014/main" id="{3B9522FF-C685-C575-3BDD-FF5BD726E7F9}"/>
              </a:ext>
            </a:extLst>
          </p:cNvPr>
          <p:cNvSpPr txBox="1"/>
          <p:nvPr/>
        </p:nvSpPr>
        <p:spPr>
          <a:xfrm>
            <a:off x="549735" y="2950616"/>
            <a:ext cx="3435580" cy="10156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rgbClr val="002060"/>
                </a:solidFill>
                <a:latin typeface="Arial" panose="020B0604020202020204" pitchFamily="34" charset="0"/>
                <a:cs typeface="Arial" panose="020B0604020202020204" pitchFamily="34" charset="0"/>
              </a:rPr>
              <a:t>Instagram</a:t>
            </a: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AsphaltInstitute</a:t>
            </a:r>
            <a:endParaRPr lang="en-US" sz="28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80DCEE-0C74-7EB0-ABCD-B5DA626D18AE}"/>
              </a:ext>
            </a:extLst>
          </p:cNvPr>
          <p:cNvSpPr txBox="1"/>
          <p:nvPr/>
        </p:nvSpPr>
        <p:spPr>
          <a:xfrm>
            <a:off x="4378210" y="2950616"/>
            <a:ext cx="3435580" cy="10156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rgbClr val="002060"/>
                </a:solidFill>
                <a:latin typeface="Arial" panose="020B0604020202020204" pitchFamily="34" charset="0"/>
                <a:cs typeface="Arial" panose="020B0604020202020204" pitchFamily="34" charset="0"/>
              </a:rPr>
              <a:t>LinkedIn</a:t>
            </a:r>
          </a:p>
          <a:p>
            <a:pPr algn="ctr"/>
            <a:r>
              <a:rPr lang="en-US" sz="2800" b="1" dirty="0">
                <a:latin typeface="Arial" panose="020B0604020202020204" pitchFamily="34" charset="0"/>
                <a:cs typeface="Arial" panose="020B0604020202020204" pitchFamily="34" charset="0"/>
              </a:rPr>
              <a:t>@asphalt-institute</a:t>
            </a:r>
          </a:p>
        </p:txBody>
      </p:sp>
      <p:sp>
        <p:nvSpPr>
          <p:cNvPr id="14" name="TextBox 13">
            <a:extLst>
              <a:ext uri="{FF2B5EF4-FFF2-40B4-BE49-F238E27FC236}">
                <a16:creationId xmlns:a16="http://schemas.microsoft.com/office/drawing/2014/main" id="{726E76A1-7F8B-0F1C-5633-3F4A6C73D289}"/>
              </a:ext>
            </a:extLst>
          </p:cNvPr>
          <p:cNvSpPr txBox="1"/>
          <p:nvPr/>
        </p:nvSpPr>
        <p:spPr>
          <a:xfrm>
            <a:off x="8232913" y="2921168"/>
            <a:ext cx="3435580" cy="10156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rgbClr val="002060"/>
                </a:solidFill>
                <a:latin typeface="Arial" panose="020B0604020202020204" pitchFamily="34" charset="0"/>
                <a:cs typeface="Arial" panose="020B0604020202020204" pitchFamily="34" charset="0"/>
              </a:rPr>
              <a:t>Facebook</a:t>
            </a:r>
          </a:p>
          <a:p>
            <a:pPr algn="ctr"/>
            <a:r>
              <a:rPr lang="en-US" sz="2800" b="1" dirty="0">
                <a:latin typeface="Arial" panose="020B0604020202020204" pitchFamily="34" charset="0"/>
                <a:cs typeface="Arial" panose="020B0604020202020204" pitchFamily="34" charset="0"/>
              </a:rPr>
              <a:t>@AsphaltInstitute</a:t>
            </a:r>
          </a:p>
        </p:txBody>
      </p:sp>
      <p:sp>
        <p:nvSpPr>
          <p:cNvPr id="15" name="TextBox 14">
            <a:extLst>
              <a:ext uri="{FF2B5EF4-FFF2-40B4-BE49-F238E27FC236}">
                <a16:creationId xmlns:a16="http://schemas.microsoft.com/office/drawing/2014/main" id="{3044947E-22A7-B10F-8076-0100F6217EBA}"/>
              </a:ext>
            </a:extLst>
          </p:cNvPr>
          <p:cNvSpPr txBox="1"/>
          <p:nvPr/>
        </p:nvSpPr>
        <p:spPr>
          <a:xfrm>
            <a:off x="538806" y="5474425"/>
            <a:ext cx="3435580" cy="10156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rgbClr val="002060"/>
                </a:solidFill>
                <a:latin typeface="Arial" panose="020B0604020202020204" pitchFamily="34" charset="0"/>
                <a:cs typeface="Arial" panose="020B0604020202020204" pitchFamily="34" charset="0"/>
              </a:rPr>
              <a:t>Twitter</a:t>
            </a:r>
          </a:p>
          <a:p>
            <a:pPr algn="ctr"/>
            <a:r>
              <a:rPr lang="en-US" sz="2800" b="1" dirty="0">
                <a:latin typeface="Arial" panose="020B0604020202020204" pitchFamily="34" charset="0"/>
                <a:cs typeface="Arial" panose="020B0604020202020204" pitchFamily="34" charset="0"/>
              </a:rPr>
              <a:t>@Asphalt_Inst</a:t>
            </a:r>
          </a:p>
        </p:txBody>
      </p:sp>
      <p:sp>
        <p:nvSpPr>
          <p:cNvPr id="16" name="TextBox 15">
            <a:extLst>
              <a:ext uri="{FF2B5EF4-FFF2-40B4-BE49-F238E27FC236}">
                <a16:creationId xmlns:a16="http://schemas.microsoft.com/office/drawing/2014/main" id="{101173A4-3550-34A1-FD1A-F892175DE760}"/>
              </a:ext>
            </a:extLst>
          </p:cNvPr>
          <p:cNvSpPr txBox="1"/>
          <p:nvPr/>
        </p:nvSpPr>
        <p:spPr>
          <a:xfrm>
            <a:off x="8361510" y="5475329"/>
            <a:ext cx="3435580" cy="95410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800" b="1" dirty="0">
                <a:latin typeface="Arial" panose="020B0604020202020204" pitchFamily="34" charset="0"/>
                <a:cs typeface="Arial" panose="020B0604020202020204" pitchFamily="34" charset="0"/>
              </a:rPr>
              <a:t>Youtube.com/user/</a:t>
            </a:r>
            <a:r>
              <a:rPr lang="en-US" sz="2800" b="1" dirty="0" err="1">
                <a:latin typeface="Arial" panose="020B0604020202020204" pitchFamily="34" charset="0"/>
                <a:cs typeface="Arial" panose="020B0604020202020204" pitchFamily="34" charset="0"/>
              </a:rPr>
              <a:t>AsphaltInstitute</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09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97808-FFF8-671E-8573-584A000639D9}"/>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16355642-3992-D2AA-DED3-78388DF6584C}"/>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What Does “AI” Mean To Us?</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descr="A close-up of a paper&#10;&#10;AI-generated content may be incorrect.">
            <a:extLst>
              <a:ext uri="{FF2B5EF4-FFF2-40B4-BE49-F238E27FC236}">
                <a16:creationId xmlns:a16="http://schemas.microsoft.com/office/drawing/2014/main" id="{9A2E05DE-ACBB-33EA-DC85-82A5E4AA9AD6}"/>
              </a:ext>
            </a:extLst>
          </p:cNvPr>
          <p:cNvPicPr>
            <a:picLocks noChangeAspect="1"/>
          </p:cNvPicPr>
          <p:nvPr/>
        </p:nvPicPr>
        <p:blipFill>
          <a:blip r:embed="rId2"/>
          <a:srcRect t="5336" b="4856"/>
          <a:stretch/>
        </p:blipFill>
        <p:spPr>
          <a:xfrm>
            <a:off x="136633" y="893379"/>
            <a:ext cx="12055367" cy="5931168"/>
          </a:xfrm>
          <a:prstGeom prst="rect">
            <a:avLst/>
          </a:prstGeom>
        </p:spPr>
      </p:pic>
    </p:spTree>
    <p:extLst>
      <p:ext uri="{BB962C8B-B14F-4D97-AF65-F5344CB8AC3E}">
        <p14:creationId xmlns:p14="http://schemas.microsoft.com/office/powerpoint/2010/main" val="197431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9B54-6121-3118-06CF-58A1335464C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2CDE3D-7245-DF04-A419-CF011AB88A7C}"/>
              </a:ext>
            </a:extLst>
          </p:cNvPr>
          <p:cNvSpPr>
            <a:spLocks noGrp="1"/>
          </p:cNvSpPr>
          <p:nvPr>
            <p:ph idx="1"/>
          </p:nvPr>
        </p:nvSpPr>
        <p:spPr>
          <a:xfrm>
            <a:off x="114300" y="1265633"/>
            <a:ext cx="11963400" cy="2224909"/>
          </a:xfrm>
        </p:spPr>
        <p:txBody>
          <a:bodyPr/>
          <a:lstStyle/>
          <a:p>
            <a:pPr marL="0" indent="0" algn="ctr">
              <a:lnSpc>
                <a:spcPct val="125000"/>
              </a:lnSpc>
              <a:buNone/>
            </a:pPr>
            <a:r>
              <a:rPr lang="en-US" sz="5400" b="1" dirty="0">
                <a:solidFill>
                  <a:srgbClr val="002060"/>
                </a:solidFill>
                <a:latin typeface="Arial" panose="020B0604020202020204" pitchFamily="34" charset="0"/>
                <a:cs typeface="Arial" panose="020B0604020202020204" pitchFamily="34" charset="0"/>
              </a:rPr>
              <a:t>What is currently the most widely used </a:t>
            </a:r>
            <a:r>
              <a:rPr lang="en-US" sz="5400" b="1" i="1" u="sng" dirty="0">
                <a:solidFill>
                  <a:srgbClr val="C00000"/>
                </a:solidFill>
                <a:latin typeface="Arial" panose="020B0604020202020204" pitchFamily="34" charset="0"/>
                <a:cs typeface="Arial" panose="020B0604020202020204" pitchFamily="34" charset="0"/>
              </a:rPr>
              <a:t>AI tool</a:t>
            </a:r>
            <a:r>
              <a:rPr lang="en-US" sz="5400" b="1" dirty="0">
                <a:solidFill>
                  <a:srgbClr val="002060"/>
                </a:solidFill>
                <a:latin typeface="Arial" panose="020B0604020202020204" pitchFamily="34" charset="0"/>
                <a:cs typeface="Arial" panose="020B0604020202020204" pitchFamily="34" charset="0"/>
              </a:rPr>
              <a:t> in the world?</a:t>
            </a:r>
            <a:endParaRPr lang="en-US" sz="40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FF671A93-A5FF-DA66-A8B7-B833D9AB5645}"/>
              </a:ext>
            </a:extLst>
          </p:cNvPr>
          <p:cNvSpPr>
            <a:spLocks noGrp="1" noChangeArrowheads="1"/>
          </p:cNvSpPr>
          <p:nvPr>
            <p:ph type="title"/>
          </p:nvPr>
        </p:nvSpPr>
        <p:spPr>
          <a:xfrm>
            <a:off x="609600" y="33453"/>
            <a:ext cx="10972800" cy="697262"/>
          </a:xfrm>
        </p:spPr>
        <p:txBody>
          <a:bodyPr>
            <a:normAutofit/>
          </a:bodyPr>
          <a:lstStyle/>
          <a:p>
            <a:pPr eaLnBrk="1" hangingPunct="1"/>
            <a:r>
              <a:rPr lang="en-US" altLang="en-US" sz="4000" dirty="0">
                <a:latin typeface="Arial" panose="020B0604020202020204" pitchFamily="34" charset="0"/>
                <a:ea typeface="ＭＳ Ｐゴシック" panose="020B0600070205080204" pitchFamily="34" charset="-128"/>
                <a:cs typeface="Arial" panose="020B0604020202020204" pitchFamily="34" charset="0"/>
              </a:rPr>
              <a:t>AI Trivia: Question 1</a:t>
            </a:r>
            <a:endParaRPr lang="en-US" altLang="en-US" sz="400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descr="A logo with a black square and white text&#10;&#10;AI-generated content may be incorrect.">
            <a:extLst>
              <a:ext uri="{FF2B5EF4-FFF2-40B4-BE49-F238E27FC236}">
                <a16:creationId xmlns:a16="http://schemas.microsoft.com/office/drawing/2014/main" id="{5DCD392E-32DE-44EB-FE94-FC08D516B81C}"/>
              </a:ext>
            </a:extLst>
          </p:cNvPr>
          <p:cNvPicPr>
            <a:picLocks noChangeAspect="1"/>
          </p:cNvPicPr>
          <p:nvPr/>
        </p:nvPicPr>
        <p:blipFill>
          <a:blip r:embed="rId3">
            <a:extLst>
              <a:ext uri="{28A0092B-C50C-407E-A947-70E740481C1C}">
                <a14:useLocalDpi xmlns:a14="http://schemas.microsoft.com/office/drawing/2010/main" val="0"/>
              </a:ext>
            </a:extLst>
          </a:blip>
          <a:srcRect t="32666" b="32579"/>
          <a:stretch/>
        </p:blipFill>
        <p:spPr>
          <a:xfrm>
            <a:off x="2438400" y="3941378"/>
            <a:ext cx="7315200" cy="2542364"/>
          </a:xfrm>
          <a:prstGeom prst="rect">
            <a:avLst/>
          </a:prstGeom>
        </p:spPr>
      </p:pic>
    </p:spTree>
    <p:extLst>
      <p:ext uri="{BB962C8B-B14F-4D97-AF65-F5344CB8AC3E}">
        <p14:creationId xmlns:p14="http://schemas.microsoft.com/office/powerpoint/2010/main" val="30665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64&quot;/&gt;&lt;lineCharCount val=&quot;62&quot;/&gt;&lt;lineCharCount val=&quot;40&quot;/&gt;&lt;lineCharCount val=&quot;1&quot;/&gt;&lt;lineCharCount val=&quot;44&quot;/&gt;&lt;lineCharCount val=&quot;25&quot;/&gt;&lt;lineCharCount val=&quot;22&quot;/&gt;&lt;lineCharCount val=&quot;29&quot;/&gt;&lt;lineCharCount val=&quot;25&quot;/&gt;&lt;lineCharCount val=&quot;50&quot;/&gt;&lt;lineCharCount val=&quot;30&quot;/&gt;&lt;lineCharCount val=&quot;26&quot;/&gt;&lt;lineCharCount val=&quot;25&quot;/&gt;&lt;lineCharCount val=&quot;44&quot;/&gt;&lt;/TableIndex&gt;&lt;/ShapeTextInfo&gt;"/>
  <p:tag name="HTML_SHAPEINFO" val="&lt;ThreeDShapeInfo&gt;&lt;uuid val=&quot;{4AA1199E-AA05-4951-AF03-2CC2279F04BD}&quot;/&gt;&lt;isInvalidForFieldText val=&quot;0&quot;/&gt;&lt;Image&gt;&lt;filename val=&quot;C:\Users\kkifer\AppData\Local\Temp\CP20352177847296Session\CPTrustFolder20352177847296\PPTImport20352183519687\data\asimages\{4AA1199E-AA05-4951-AF03-2CC2279F04BD}_6.png&quot;/&gt;&lt;left val=&quot;38&quot;/&gt;&lt;top val=&quot;97&quot;/&gt;&lt;width val=&quot;899&quot;/&gt;&lt;height val=&quot;6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64&quot;/&gt;&lt;lineCharCount val=&quot;62&quot;/&gt;&lt;lineCharCount val=&quot;40&quot;/&gt;&lt;lineCharCount val=&quot;1&quot;/&gt;&lt;lineCharCount val=&quot;44&quot;/&gt;&lt;lineCharCount val=&quot;25&quot;/&gt;&lt;lineCharCount val=&quot;22&quot;/&gt;&lt;lineCharCount val=&quot;29&quot;/&gt;&lt;lineCharCount val=&quot;25&quot;/&gt;&lt;lineCharCount val=&quot;50&quot;/&gt;&lt;lineCharCount val=&quot;30&quot;/&gt;&lt;lineCharCount val=&quot;26&quot;/&gt;&lt;lineCharCount val=&quot;25&quot;/&gt;&lt;lineCharCount val=&quot;44&quot;/&gt;&lt;/TableIndex&gt;&lt;/ShapeTextInfo&gt;"/>
  <p:tag name="HTML_SHAPEINFO" val="&lt;ThreeDShapeInfo&gt;&lt;uuid val=&quot;{4AA1199E-AA05-4951-AF03-2CC2279F04BD}&quot;/&gt;&lt;isInvalidForFieldText val=&quot;0&quot;/&gt;&lt;Image&gt;&lt;filename val=&quot;C:\Users\kkifer\AppData\Local\Temp\CP20352177847296Session\CPTrustFolder20352177847296\PPTImport20352183519687\data\asimages\{4AA1199E-AA05-4951-AF03-2CC2279F04BD}_6.png&quot;/&gt;&lt;left val=&quot;38&quot;/&gt;&lt;top val=&quot;97&quot;/&gt;&lt;width val=&quot;899&quot;/&gt;&lt;height val=&quot;6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64&quot;/&gt;&lt;lineCharCount val=&quot;62&quot;/&gt;&lt;lineCharCount val=&quot;40&quot;/&gt;&lt;lineCharCount val=&quot;1&quot;/&gt;&lt;lineCharCount val=&quot;44&quot;/&gt;&lt;lineCharCount val=&quot;25&quot;/&gt;&lt;lineCharCount val=&quot;22&quot;/&gt;&lt;lineCharCount val=&quot;29&quot;/&gt;&lt;lineCharCount val=&quot;25&quot;/&gt;&lt;lineCharCount val=&quot;50&quot;/&gt;&lt;lineCharCount val=&quot;30&quot;/&gt;&lt;lineCharCount val=&quot;26&quot;/&gt;&lt;lineCharCount val=&quot;25&quot;/&gt;&lt;lineCharCount val=&quot;44&quot;/&gt;&lt;/TableIndex&gt;&lt;/ShapeTextInfo&gt;"/>
  <p:tag name="HTML_SHAPEINFO" val="&lt;ThreeDShapeInfo&gt;&lt;uuid val=&quot;{4AA1199E-AA05-4951-AF03-2CC2279F04BD}&quot;/&gt;&lt;isInvalidForFieldText val=&quot;0&quot;/&gt;&lt;Image&gt;&lt;filename val=&quot;C:\Users\kkifer\AppData\Local\Temp\CP20352177847296Session\CPTrustFolder20352177847296\PPTImport20352183519687\data\asimages\{4AA1199E-AA05-4951-AF03-2CC2279F04BD}_6.png&quot;/&gt;&lt;left val=&quot;38&quot;/&gt;&lt;top val=&quot;97&quot;/&gt;&lt;width val=&quot;899&quot;/&gt;&lt;height val=&quot;602&quot;/&gt;&lt;hasText val=&quot;1&quot;/&gt;&lt;/Image&gt;&lt;/ThreeDShapeInfo&gt;"/>
</p:tagLst>
</file>

<file path=ppt/theme/theme1.xml><?xml version="1.0" encoding="utf-8"?>
<a:theme xmlns:a="http://schemas.openxmlformats.org/drawingml/2006/main" name="AI_Template_4x3standard@2017-02-0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_Template_4x3standard@2017-02-09.pptx" id="{72BC33B6-87BE-4D60-ADB5-8B7681B4344E}" vid="{2060462D-EBF0-459E-93FD-B8737D39B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AI_Template_4x3standard@2017-02-09</Template>
  <TotalTime>3329</TotalTime>
  <Words>3672</Words>
  <Application>Microsoft Office PowerPoint</Application>
  <PresentationFormat>Widescreen</PresentationFormat>
  <Paragraphs>482</Paragraphs>
  <Slides>39</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ADLaM Display</vt:lpstr>
      <vt:lpstr>Arial</vt:lpstr>
      <vt:lpstr>Calibri</vt:lpstr>
      <vt:lpstr>Helvetica</vt:lpstr>
      <vt:lpstr>Open Sans</vt:lpstr>
      <vt:lpstr>Palatino Linotype</vt:lpstr>
      <vt:lpstr>Symbol</vt:lpstr>
      <vt:lpstr>Times New Roman</vt:lpstr>
      <vt:lpstr>Wingdings</vt:lpstr>
      <vt:lpstr>AI_Template_4x3standard@2017-02-09</vt:lpstr>
      <vt:lpstr>AI in Pavements: Revolution or Risk? </vt:lpstr>
      <vt:lpstr>Outline</vt:lpstr>
      <vt:lpstr>The Many Faces of “AI”</vt:lpstr>
      <vt:lpstr>Asphalt Institute - Areas of Strategic Focus</vt:lpstr>
      <vt:lpstr>2025 AI Members … Priceless Support</vt:lpstr>
      <vt:lpstr>Asphalt Supply-Chain</vt:lpstr>
      <vt:lpstr>AI - Social Media Connections</vt:lpstr>
      <vt:lpstr>What Does “AI” Mean To Us?</vt:lpstr>
      <vt:lpstr>AI Trivia: Question 1</vt:lpstr>
      <vt:lpstr>Top 50 Gen AI Web Products</vt:lpstr>
      <vt:lpstr>AI in Our Daily Life …</vt:lpstr>
      <vt:lpstr>… AI in Our Daily Life</vt:lpstr>
      <vt:lpstr>AI in Civil Engineering … The Why</vt:lpstr>
      <vt:lpstr>AI in Construction Management</vt:lpstr>
      <vt:lpstr>AI in Structural Engineering</vt:lpstr>
      <vt:lpstr>Role of AI in Transportation Engineering</vt:lpstr>
      <vt:lpstr>AI Trivia: Question 2</vt:lpstr>
      <vt:lpstr>AI Trivia: Question 3</vt:lpstr>
      <vt:lpstr>AI in Other Civil Engineering Domains …</vt:lpstr>
      <vt:lpstr>AI in Pavement Engineering …</vt:lpstr>
      <vt:lpstr>AI Trivia: Question 4 – Guess the Distress</vt:lpstr>
      <vt:lpstr>… AI in Pavement Engineering</vt:lpstr>
      <vt:lpstr>AI To evaluate Pavement Condition &amp; Safety</vt:lpstr>
      <vt:lpstr>Are All Chocolate Chip Cookies The Same?</vt:lpstr>
      <vt:lpstr>Asphalt Mixtures 101</vt:lpstr>
      <vt:lpstr>Balanced Mix Design (BMD)</vt:lpstr>
      <vt:lpstr>PowerPoint Presentation</vt:lpstr>
      <vt:lpstr>Challenges in BMD</vt:lpstr>
      <vt:lpstr>Evaluated Mixtures – Volumetrics / Design</vt:lpstr>
      <vt:lpstr>APT Experimental Program</vt:lpstr>
      <vt:lpstr>Experiment Workflow</vt:lpstr>
      <vt:lpstr>Cantabro Mass Loss (CML) Prediction</vt:lpstr>
      <vt:lpstr>Cracking Tolerance (CT) Index Prediction</vt:lpstr>
      <vt:lpstr>APA Rut Depth (RD) Prediction</vt:lpstr>
      <vt:lpstr>Feature Importance</vt:lpstr>
      <vt:lpstr>Integrating AI / ML in BMD</vt:lpstr>
      <vt:lpstr>AI in Pavements – Revolution?</vt:lpstr>
      <vt:lpstr>AI in Pavements – Risk?</vt:lpstr>
      <vt:lpstr>Thank You!</vt:lpstr>
    </vt:vector>
  </TitlesOfParts>
  <Company>Asphalt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Kifer</dc:creator>
  <cp:lastModifiedBy>Rhodes, Kari</cp:lastModifiedBy>
  <cp:revision>511</cp:revision>
  <dcterms:created xsi:type="dcterms:W3CDTF">2017-02-09T21:23:36Z</dcterms:created>
  <dcterms:modified xsi:type="dcterms:W3CDTF">2025-05-08T18:06:48Z</dcterms:modified>
</cp:coreProperties>
</file>